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6036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260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512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393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081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348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314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5836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372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0113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461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258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526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9417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2582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530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88183-8121-446B-94D3-9EA9A589ADCB}" type="datetimeFigureOut">
              <a:rPr lang="bg-BG" smtClean="0"/>
              <a:t>17.10.2016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7B27813-1937-4DCA-A25F-A87EDDC934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0938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5674" y="1005840"/>
            <a:ext cx="9758938" cy="2262781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Проект BG05M2OP001-2.004-0004 "Развитие на </a:t>
            </a:r>
            <a:r>
              <a:rPr lang="ru-RU" sz="2000" dirty="0" err="1"/>
              <a:t>способностите</a:t>
            </a:r>
            <a:r>
              <a:rPr lang="ru-RU" sz="2000" dirty="0"/>
              <a:t> на </a:t>
            </a:r>
            <a:r>
              <a:rPr lang="ru-RU" sz="2000" dirty="0" err="1"/>
              <a:t>учениците</a:t>
            </a:r>
            <a:r>
              <a:rPr lang="ru-RU" sz="2000" dirty="0"/>
              <a:t> и </a:t>
            </a:r>
            <a:r>
              <a:rPr lang="ru-RU" sz="2000" dirty="0" err="1"/>
              <a:t>повишаване</a:t>
            </a:r>
            <a:r>
              <a:rPr lang="ru-RU" sz="2000" dirty="0"/>
              <a:t> на </a:t>
            </a:r>
            <a:r>
              <a:rPr lang="ru-RU" sz="2000" dirty="0" err="1"/>
              <a:t>мотивацията</a:t>
            </a:r>
            <a:r>
              <a:rPr lang="ru-RU" sz="2000" dirty="0"/>
              <a:t> им за </a:t>
            </a:r>
            <a:r>
              <a:rPr lang="ru-RU" sz="2000" dirty="0" err="1"/>
              <a:t>учене</a:t>
            </a:r>
            <a:r>
              <a:rPr lang="ru-RU" sz="2000" dirty="0"/>
              <a:t> чрез </a:t>
            </a:r>
            <a:r>
              <a:rPr lang="ru-RU" sz="2000" dirty="0" err="1"/>
              <a:t>дейности</a:t>
            </a:r>
            <a:r>
              <a:rPr lang="ru-RU" sz="2000" dirty="0"/>
              <a:t>, </a:t>
            </a:r>
            <a:r>
              <a:rPr lang="ru-RU" sz="2000" dirty="0" err="1"/>
              <a:t>развиващи</a:t>
            </a:r>
            <a:r>
              <a:rPr lang="ru-RU" sz="2000" dirty="0"/>
              <a:t> </a:t>
            </a:r>
            <a:r>
              <a:rPr lang="ru-RU" sz="2000" dirty="0" err="1"/>
              <a:t>специфични</a:t>
            </a:r>
            <a:r>
              <a:rPr lang="ru-RU" sz="2000" dirty="0"/>
              <a:t> знания, умения и компетентности (</a:t>
            </a:r>
            <a:r>
              <a:rPr lang="ru-RU" sz="2000" dirty="0" err="1"/>
              <a:t>Твоят</a:t>
            </a:r>
            <a:r>
              <a:rPr lang="ru-RU" sz="2000" dirty="0"/>
              <a:t> час)" – фаза 1, </a:t>
            </a:r>
            <a:r>
              <a:rPr lang="ru-RU" sz="2000" dirty="0" err="1"/>
              <a:t>финансиран</a:t>
            </a:r>
            <a:r>
              <a:rPr lang="ru-RU" sz="2000" dirty="0"/>
              <a:t> от Оперативна </a:t>
            </a:r>
            <a:r>
              <a:rPr lang="ru-RU" sz="2000" dirty="0" err="1"/>
              <a:t>програма</a:t>
            </a:r>
            <a:r>
              <a:rPr lang="ru-RU" sz="2000" dirty="0"/>
              <a:t> "Наука и образование за </a:t>
            </a:r>
            <a:r>
              <a:rPr lang="ru-RU" sz="2000" dirty="0" err="1"/>
              <a:t>интелигентен</a:t>
            </a:r>
            <a:r>
              <a:rPr lang="ru-RU" sz="2000" dirty="0"/>
              <a:t> </a:t>
            </a:r>
            <a:r>
              <a:rPr lang="ru-RU" sz="2000" dirty="0" err="1"/>
              <a:t>растеж</a:t>
            </a:r>
            <a:r>
              <a:rPr lang="ru-RU" sz="2000" dirty="0"/>
              <a:t>", </a:t>
            </a:r>
            <a:r>
              <a:rPr lang="ru-RU" sz="2000" dirty="0" err="1"/>
              <a:t>съфинансирана</a:t>
            </a:r>
            <a:r>
              <a:rPr lang="ru-RU" sz="2000" dirty="0"/>
              <a:t> от </a:t>
            </a:r>
            <a:r>
              <a:rPr lang="ru-RU" sz="2000" dirty="0" err="1"/>
              <a:t>Европейския</a:t>
            </a:r>
            <a:r>
              <a:rPr lang="ru-RU" sz="2000" dirty="0"/>
              <a:t> </a:t>
            </a:r>
            <a:r>
              <a:rPr lang="ru-RU" sz="2000" dirty="0" err="1"/>
              <a:t>съюз</a:t>
            </a:r>
            <a:r>
              <a:rPr lang="ru-RU" sz="2000" dirty="0"/>
              <a:t> чрез </a:t>
            </a:r>
            <a:r>
              <a:rPr lang="ru-RU" sz="2000" dirty="0" err="1"/>
              <a:t>Европейските</a:t>
            </a:r>
            <a:r>
              <a:rPr lang="ru-RU" sz="2000" dirty="0"/>
              <a:t> </a:t>
            </a:r>
            <a:r>
              <a:rPr lang="ru-RU" sz="2000" dirty="0" err="1"/>
              <a:t>структурни</a:t>
            </a:r>
            <a:r>
              <a:rPr lang="ru-RU" sz="2000" dirty="0"/>
              <a:t> и </a:t>
            </a:r>
            <a:r>
              <a:rPr lang="ru-RU" sz="2000" dirty="0" err="1"/>
              <a:t>инвестиционни</a:t>
            </a:r>
            <a:r>
              <a:rPr lang="ru-RU" sz="2000" dirty="0"/>
              <a:t> </a:t>
            </a:r>
            <a:r>
              <a:rPr lang="ru-RU" sz="2000" dirty="0" err="1"/>
              <a:t>фондове</a:t>
            </a:r>
            <a:r>
              <a:rPr lang="ru-RU" sz="2000" dirty="0"/>
              <a:t>.</a:t>
            </a:r>
            <a:endParaRPr lang="bg-BG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7273" y="3349175"/>
            <a:ext cx="9657339" cy="340260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dirty="0" err="1"/>
              <a:t>Основни</a:t>
            </a:r>
            <a:r>
              <a:rPr lang="ru-RU" sz="2800" dirty="0"/>
              <a:t> </a:t>
            </a:r>
            <a:r>
              <a:rPr lang="ru-RU" sz="2800" dirty="0" err="1"/>
              <a:t>моменти</a:t>
            </a:r>
            <a:r>
              <a:rPr lang="ru-RU" sz="2800" dirty="0"/>
              <a:t> от </a:t>
            </a:r>
            <a:r>
              <a:rPr lang="ru-RU" sz="2800" b="1" dirty="0"/>
              <a:t>ИНСТРУКЦИЯ за </a:t>
            </a:r>
            <a:r>
              <a:rPr lang="ru-RU" sz="2800" b="1" dirty="0" err="1"/>
              <a:t>изпълнение</a:t>
            </a:r>
            <a:r>
              <a:rPr lang="ru-RU" sz="2800" b="1" dirty="0"/>
              <a:t> на </a:t>
            </a:r>
            <a:r>
              <a:rPr lang="ru-RU" sz="2800" b="1" dirty="0" err="1"/>
              <a:t>дейностите</a:t>
            </a:r>
            <a:r>
              <a:rPr lang="ru-RU" sz="2800" b="1" dirty="0"/>
              <a:t> по проект BG05M2OP001-2.004-0004 „Развитие на </a:t>
            </a:r>
            <a:r>
              <a:rPr lang="ru-RU" sz="2800" b="1" dirty="0" err="1"/>
              <a:t>способностите</a:t>
            </a:r>
            <a:r>
              <a:rPr lang="ru-RU" sz="2800" b="1" dirty="0"/>
              <a:t> на </a:t>
            </a:r>
            <a:r>
              <a:rPr lang="ru-RU" sz="2800" b="1" dirty="0" err="1"/>
              <a:t>учениците</a:t>
            </a:r>
            <a:r>
              <a:rPr lang="ru-RU" sz="2800" b="1" dirty="0"/>
              <a:t> и </a:t>
            </a:r>
            <a:r>
              <a:rPr lang="ru-RU" sz="2800" b="1" dirty="0" err="1"/>
              <a:t>повишаване</a:t>
            </a:r>
            <a:r>
              <a:rPr lang="ru-RU" sz="2800" b="1" dirty="0"/>
              <a:t> </a:t>
            </a:r>
            <a:r>
              <a:rPr lang="ru-RU" sz="2800" b="1" dirty="0" err="1"/>
              <a:t>мотивацията</a:t>
            </a:r>
            <a:r>
              <a:rPr lang="ru-RU" sz="2800" b="1" dirty="0"/>
              <a:t> им за </a:t>
            </a:r>
            <a:r>
              <a:rPr lang="ru-RU" sz="2800" b="1" dirty="0" err="1"/>
              <a:t>учене</a:t>
            </a:r>
            <a:r>
              <a:rPr lang="ru-RU" sz="2800" b="1" dirty="0"/>
              <a:t> чрез </a:t>
            </a:r>
            <a:r>
              <a:rPr lang="ru-RU" sz="2800" b="1" dirty="0" err="1"/>
              <a:t>дейности</a:t>
            </a:r>
            <a:r>
              <a:rPr lang="ru-RU" sz="2800" b="1" dirty="0"/>
              <a:t>, </a:t>
            </a:r>
            <a:r>
              <a:rPr lang="ru-RU" sz="2800" b="1" dirty="0" err="1"/>
              <a:t>развиващи</a:t>
            </a:r>
            <a:r>
              <a:rPr lang="ru-RU" sz="2800" b="1" dirty="0"/>
              <a:t> </a:t>
            </a:r>
            <a:r>
              <a:rPr lang="ru-RU" sz="2800" b="1" dirty="0" err="1"/>
              <a:t>специфични</a:t>
            </a:r>
            <a:r>
              <a:rPr lang="ru-RU" sz="2800" b="1" dirty="0"/>
              <a:t> знания, умения и компетентности  (ТВОЯТ ЧАС) – фаза І“</a:t>
            </a:r>
          </a:p>
          <a:p>
            <a:pPr algn="ctr"/>
            <a:r>
              <a:rPr lang="ru-RU" sz="2800" dirty="0" err="1"/>
              <a:t>свързани</a:t>
            </a:r>
            <a:r>
              <a:rPr lang="ru-RU" sz="2800" dirty="0"/>
              <a:t> с </a:t>
            </a:r>
            <a:r>
              <a:rPr lang="ru-RU" sz="2800" dirty="0" err="1"/>
              <a:t>дейността</a:t>
            </a:r>
            <a:r>
              <a:rPr lang="ru-RU" sz="2800" dirty="0"/>
              <a:t> на </a:t>
            </a:r>
            <a:r>
              <a:rPr lang="ru-RU" sz="2800" b="1" dirty="0" err="1"/>
              <a:t>ръководителите</a:t>
            </a:r>
            <a:r>
              <a:rPr lang="ru-RU" sz="2800" b="1" dirty="0"/>
              <a:t> на </a:t>
            </a:r>
            <a:r>
              <a:rPr lang="ru-RU" sz="2800" b="1" dirty="0" err="1"/>
              <a:t>дейности</a:t>
            </a:r>
            <a:r>
              <a:rPr lang="ru-RU" sz="2800" b="1" dirty="0"/>
              <a:t>:</a:t>
            </a: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1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564" y="1085088"/>
            <a:ext cx="9657339" cy="555123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ИЗВЪНКЛАСНИ ДЕЙНОСТИ ПО ИНТЕРЕСИ </a:t>
            </a:r>
          </a:p>
          <a:p>
            <a:endParaRPr lang="ru-RU" sz="2400" b="1" dirty="0"/>
          </a:p>
          <a:p>
            <a:r>
              <a:rPr lang="ru-RU" sz="2400" b="1" dirty="0"/>
              <a:t>Чл. 67. За </a:t>
            </a:r>
            <a:r>
              <a:rPr lang="ru-RU" sz="2400" b="1" dirty="0" err="1"/>
              <a:t>провеждане</a:t>
            </a:r>
            <a:r>
              <a:rPr lang="ru-RU" sz="2400" b="1" dirty="0"/>
              <a:t> на </a:t>
            </a:r>
            <a:r>
              <a:rPr lang="ru-RU" sz="2400" b="1" dirty="0" err="1"/>
              <a:t>извънкласните</a:t>
            </a:r>
            <a:r>
              <a:rPr lang="ru-RU" sz="2400" b="1" dirty="0"/>
              <a:t> </a:t>
            </a:r>
            <a:r>
              <a:rPr lang="ru-RU" sz="2400" b="1" dirty="0" err="1"/>
              <a:t>дейности</a:t>
            </a:r>
            <a:r>
              <a:rPr lang="ru-RU" sz="2400" b="1" dirty="0"/>
              <a:t> по </a:t>
            </a:r>
            <a:r>
              <a:rPr lang="ru-RU" sz="2400" b="1" dirty="0" err="1"/>
              <a:t>интереси</a:t>
            </a:r>
            <a:r>
              <a:rPr lang="ru-RU" sz="2400" b="1" dirty="0"/>
              <a:t> </a:t>
            </a:r>
            <a:r>
              <a:rPr lang="ru-RU" sz="2400" b="1" dirty="0" err="1"/>
              <a:t>ръководителят</a:t>
            </a:r>
            <a:r>
              <a:rPr lang="ru-RU" sz="2400" b="1" dirty="0"/>
              <a:t> </a:t>
            </a:r>
            <a:r>
              <a:rPr lang="ru-RU" sz="2400" b="1" dirty="0" err="1"/>
              <a:t>разработва</a:t>
            </a:r>
            <a:r>
              <a:rPr lang="ru-RU" sz="2400" b="1" dirty="0"/>
              <a:t> </a:t>
            </a:r>
            <a:r>
              <a:rPr lang="ru-RU" sz="2400" b="1" i="1" dirty="0" err="1"/>
              <a:t>тематична</a:t>
            </a:r>
            <a:r>
              <a:rPr lang="ru-RU" sz="2400" b="1" i="1" dirty="0"/>
              <a:t> </a:t>
            </a:r>
            <a:r>
              <a:rPr lang="ru-RU" sz="2400" b="1" i="1" dirty="0" err="1"/>
              <a:t>програма</a:t>
            </a:r>
            <a:r>
              <a:rPr lang="ru-RU" sz="2400" b="1" dirty="0"/>
              <a:t>, </a:t>
            </a:r>
            <a:r>
              <a:rPr lang="ru-RU" sz="2400" b="1" dirty="0" err="1"/>
              <a:t>която</a:t>
            </a:r>
            <a:r>
              <a:rPr lang="ru-RU" sz="2400" b="1" dirty="0"/>
              <a:t> да </a:t>
            </a:r>
            <a:r>
              <a:rPr lang="ru-RU" sz="2400" b="1" dirty="0" err="1"/>
              <a:t>отговаря</a:t>
            </a:r>
            <a:r>
              <a:rPr lang="ru-RU" sz="2400" b="1" dirty="0"/>
              <a:t> на </a:t>
            </a:r>
            <a:r>
              <a:rPr lang="ru-RU" sz="2400" b="1" dirty="0" err="1"/>
              <a:t>следните</a:t>
            </a:r>
            <a:r>
              <a:rPr lang="ru-RU" sz="2400" b="1" dirty="0"/>
              <a:t> </a:t>
            </a:r>
            <a:r>
              <a:rPr lang="ru-RU" sz="2400" b="1" dirty="0" err="1"/>
              <a:t>изисквания</a:t>
            </a:r>
            <a:r>
              <a:rPr lang="ru-RU" sz="2400" b="1" dirty="0"/>
              <a:t>:</a:t>
            </a:r>
          </a:p>
          <a:p>
            <a:r>
              <a:rPr lang="ru-RU" sz="2400" b="1" dirty="0"/>
              <a:t>1.	</a:t>
            </a:r>
            <a:r>
              <a:rPr lang="ru-RU" sz="2400" b="1" i="1" dirty="0"/>
              <a:t>да не </a:t>
            </a:r>
            <a:r>
              <a:rPr lang="ru-RU" sz="2400" b="1" i="1" dirty="0" err="1"/>
              <a:t>дублира</a:t>
            </a:r>
            <a:r>
              <a:rPr lang="ru-RU" sz="2400" b="1" i="1" dirty="0"/>
              <a:t> </a:t>
            </a:r>
            <a:r>
              <a:rPr lang="ru-RU" sz="2400" b="1" i="1" dirty="0" err="1"/>
              <a:t>съдържателните</a:t>
            </a:r>
            <a:r>
              <a:rPr lang="ru-RU" sz="2400" b="1" i="1" dirty="0"/>
              <a:t> характеристики на </a:t>
            </a:r>
            <a:r>
              <a:rPr lang="ru-RU" sz="2400" b="1" i="1" dirty="0" err="1"/>
              <a:t>учебните</a:t>
            </a:r>
            <a:r>
              <a:rPr lang="ru-RU" sz="2400" b="1" i="1" dirty="0"/>
              <a:t> </a:t>
            </a:r>
            <a:r>
              <a:rPr lang="ru-RU" sz="2400" b="1" i="1" dirty="0" err="1"/>
              <a:t>предмети</a:t>
            </a:r>
            <a:r>
              <a:rPr lang="ru-RU" sz="2400" b="1" i="1" dirty="0"/>
              <a:t>;</a:t>
            </a:r>
          </a:p>
          <a:p>
            <a:r>
              <a:rPr lang="ru-RU" sz="2400" b="1" dirty="0"/>
              <a:t>2.	</a:t>
            </a:r>
            <a:r>
              <a:rPr lang="ru-RU" sz="2400" b="1" dirty="0" err="1"/>
              <a:t>предлаганите</a:t>
            </a:r>
            <a:r>
              <a:rPr lang="ru-RU" sz="2400" b="1" dirty="0"/>
              <a:t> теми и </a:t>
            </a:r>
            <a:r>
              <a:rPr lang="ru-RU" sz="2400" b="1" dirty="0" err="1"/>
              <a:t>дейности</a:t>
            </a:r>
            <a:r>
              <a:rPr lang="ru-RU" sz="2400" b="1" dirty="0"/>
              <a:t> да </a:t>
            </a:r>
            <a:r>
              <a:rPr lang="ru-RU" sz="2400" b="1" dirty="0" err="1"/>
              <a:t>са</a:t>
            </a:r>
            <a:r>
              <a:rPr lang="ru-RU" sz="2400" b="1" dirty="0"/>
              <a:t> </a:t>
            </a:r>
            <a:r>
              <a:rPr lang="ru-RU" sz="2400" b="1" dirty="0" err="1"/>
              <a:t>свързани</a:t>
            </a:r>
            <a:r>
              <a:rPr lang="ru-RU" sz="2400" b="1" dirty="0"/>
              <a:t> с </a:t>
            </a:r>
            <a:r>
              <a:rPr lang="ru-RU" sz="2400" b="1" dirty="0" err="1"/>
              <a:t>развитието</a:t>
            </a:r>
            <a:r>
              <a:rPr lang="ru-RU" sz="2400" b="1" dirty="0"/>
              <a:t> на </a:t>
            </a:r>
            <a:r>
              <a:rPr lang="ru-RU" sz="2400" b="1" dirty="0" err="1"/>
              <a:t>творческия</a:t>
            </a:r>
            <a:r>
              <a:rPr lang="ru-RU" sz="2400" b="1" dirty="0"/>
              <a:t> потенциал на </a:t>
            </a:r>
            <a:r>
              <a:rPr lang="ru-RU" sz="2400" b="1" dirty="0" err="1"/>
              <a:t>учениците</a:t>
            </a:r>
            <a:r>
              <a:rPr lang="ru-RU" sz="2400" b="1" dirty="0"/>
              <a:t>, </a:t>
            </a:r>
            <a:r>
              <a:rPr lang="ru-RU" sz="2400" b="1" dirty="0" err="1"/>
              <a:t>както</a:t>
            </a:r>
            <a:r>
              <a:rPr lang="ru-RU" sz="2400" b="1" dirty="0"/>
              <a:t> и да </a:t>
            </a:r>
            <a:r>
              <a:rPr lang="ru-RU" sz="2400" b="1" dirty="0" err="1"/>
              <a:t>провокират</a:t>
            </a:r>
            <a:r>
              <a:rPr lang="ru-RU" sz="2400" b="1" dirty="0"/>
              <a:t> </a:t>
            </a:r>
            <a:r>
              <a:rPr lang="ru-RU" sz="2400" b="1" dirty="0" err="1"/>
              <a:t>допълнителен</a:t>
            </a:r>
            <a:r>
              <a:rPr lang="ru-RU" sz="2400" b="1" dirty="0"/>
              <a:t> интерес;</a:t>
            </a:r>
          </a:p>
          <a:p>
            <a:endParaRPr lang="ru-RU" sz="2400" b="1" dirty="0"/>
          </a:p>
          <a:p>
            <a:endParaRPr lang="ru-RU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8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564" y="1085088"/>
            <a:ext cx="9657339" cy="555123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ИЗВЪНКЛАСНИ ДЕЙНОСТИ ПО ИНТЕРЕСИ </a:t>
            </a:r>
          </a:p>
          <a:p>
            <a:endParaRPr lang="ru-RU" sz="2400" b="1" dirty="0"/>
          </a:p>
          <a:p>
            <a:r>
              <a:rPr lang="ru-RU" sz="2400" b="1" dirty="0"/>
              <a:t>3.	да </a:t>
            </a:r>
            <a:r>
              <a:rPr lang="ru-RU" sz="2400" b="1" dirty="0" err="1"/>
              <a:t>включва</a:t>
            </a:r>
            <a:r>
              <a:rPr lang="ru-RU" sz="2400" b="1" dirty="0"/>
              <a:t> от 62 до 72 часа за </a:t>
            </a:r>
            <a:r>
              <a:rPr lang="ru-RU" sz="2400" b="1" dirty="0" err="1"/>
              <a:t>учебната</a:t>
            </a:r>
            <a:r>
              <a:rPr lang="ru-RU" sz="2400" b="1" dirty="0"/>
              <a:t> година, от </a:t>
            </a:r>
            <a:r>
              <a:rPr lang="ru-RU" sz="2400" b="1" dirty="0" err="1"/>
              <a:t>които</a:t>
            </a:r>
            <a:r>
              <a:rPr lang="ru-RU" sz="2400" b="1" dirty="0"/>
              <a:t>:</a:t>
            </a:r>
          </a:p>
          <a:p>
            <a:r>
              <a:rPr lang="ru-RU" sz="2400" b="1" dirty="0"/>
              <a:t>- </a:t>
            </a:r>
            <a:r>
              <a:rPr lang="ru-RU" sz="2400" b="1" i="1" dirty="0"/>
              <a:t>5 часа за занятия, </a:t>
            </a:r>
            <a:r>
              <a:rPr lang="ru-RU" sz="2400" b="1" i="1" dirty="0" err="1"/>
              <a:t>проведени</a:t>
            </a:r>
            <a:r>
              <a:rPr lang="ru-RU" sz="2400" b="1" i="1" dirty="0"/>
              <a:t> под </a:t>
            </a:r>
            <a:r>
              <a:rPr lang="ru-RU" sz="2400" b="1" i="1" dirty="0" err="1"/>
              <a:t>ръководството</a:t>
            </a:r>
            <a:r>
              <a:rPr lang="ru-RU" sz="2400" b="1" i="1" dirty="0"/>
              <a:t> на родители</a:t>
            </a:r>
            <a:r>
              <a:rPr lang="ru-RU" sz="2400" b="1" dirty="0"/>
              <a:t>, </a:t>
            </a:r>
            <a:r>
              <a:rPr lang="ru-RU" sz="2400" b="1" dirty="0" err="1"/>
              <a:t>като</a:t>
            </a:r>
            <a:r>
              <a:rPr lang="ru-RU" sz="2400" b="1" dirty="0"/>
              <a:t> </a:t>
            </a:r>
            <a:r>
              <a:rPr lang="ru-RU" sz="2400" b="1" dirty="0" err="1"/>
              <a:t>темата</a:t>
            </a:r>
            <a:r>
              <a:rPr lang="ru-RU" sz="2400" b="1" dirty="0"/>
              <a:t> на </a:t>
            </a:r>
            <a:r>
              <a:rPr lang="ru-RU" sz="2400" b="1" dirty="0" err="1"/>
              <a:t>занятието</a:t>
            </a:r>
            <a:r>
              <a:rPr lang="ru-RU" sz="2400" b="1" dirty="0"/>
              <a:t> се </a:t>
            </a:r>
            <a:r>
              <a:rPr lang="ru-RU" sz="2400" b="1" dirty="0" err="1"/>
              <a:t>съобразява</a:t>
            </a:r>
            <a:r>
              <a:rPr lang="ru-RU" sz="2400" b="1" dirty="0"/>
              <a:t> с </a:t>
            </a:r>
            <a:r>
              <a:rPr lang="ru-RU" sz="2400" b="1" dirty="0" err="1"/>
              <a:t>възможностите</a:t>
            </a:r>
            <a:r>
              <a:rPr lang="ru-RU" sz="2400" b="1" dirty="0"/>
              <a:t> на родителя/</a:t>
            </a:r>
            <a:r>
              <a:rPr lang="ru-RU" sz="2400" b="1" dirty="0" err="1"/>
              <a:t>ите</a:t>
            </a:r>
            <a:r>
              <a:rPr lang="ru-RU" sz="2400" b="1" dirty="0"/>
              <a:t>. Допустимо е </a:t>
            </a:r>
            <a:r>
              <a:rPr lang="ru-RU" sz="2400" b="1" dirty="0" err="1"/>
              <a:t>темата</a:t>
            </a:r>
            <a:r>
              <a:rPr lang="ru-RU" sz="2400" b="1" dirty="0"/>
              <a:t> на </a:t>
            </a:r>
            <a:r>
              <a:rPr lang="ru-RU" sz="2400" b="1" dirty="0" err="1"/>
              <a:t>занятието</a:t>
            </a:r>
            <a:r>
              <a:rPr lang="ru-RU" sz="2400" b="1" dirty="0"/>
              <a:t> да се </a:t>
            </a:r>
            <a:r>
              <a:rPr lang="ru-RU" sz="2400" b="1" dirty="0" err="1"/>
              <a:t>отклонява</a:t>
            </a:r>
            <a:r>
              <a:rPr lang="ru-RU" sz="2400" b="1" dirty="0"/>
              <a:t> от </a:t>
            </a:r>
            <a:r>
              <a:rPr lang="ru-RU" sz="2400" b="1" dirty="0" err="1"/>
              <a:t>общата</a:t>
            </a:r>
            <a:r>
              <a:rPr lang="ru-RU" sz="2400" b="1" dirty="0"/>
              <a:t> тематика на </a:t>
            </a:r>
            <a:r>
              <a:rPr lang="ru-RU" sz="2400" b="1" dirty="0" err="1"/>
              <a:t>групата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- </a:t>
            </a:r>
            <a:r>
              <a:rPr lang="ru-RU" sz="2400" b="1" i="1" dirty="0"/>
              <a:t>5 часа за </a:t>
            </a:r>
            <a:r>
              <a:rPr lang="ru-RU" sz="2400" b="1" i="1" dirty="0" err="1"/>
              <a:t>публични</a:t>
            </a:r>
            <a:r>
              <a:rPr lang="ru-RU" sz="2400" b="1" i="1" dirty="0"/>
              <a:t> </a:t>
            </a:r>
            <a:r>
              <a:rPr lang="ru-RU" sz="2400" b="1" i="1" dirty="0" err="1"/>
              <a:t>изяви</a:t>
            </a:r>
            <a:r>
              <a:rPr lang="ru-RU" sz="2400" b="1" i="1" dirty="0"/>
              <a:t> </a:t>
            </a:r>
            <a:r>
              <a:rPr lang="ru-RU" sz="2400" b="1" dirty="0"/>
              <a:t>(минимум 2 </a:t>
            </a:r>
            <a:r>
              <a:rPr lang="ru-RU" sz="2400" b="1" dirty="0" err="1"/>
              <a:t>изяви</a:t>
            </a:r>
            <a:r>
              <a:rPr lang="ru-RU" sz="2400" b="1" dirty="0"/>
              <a:t>, </a:t>
            </a:r>
            <a:r>
              <a:rPr lang="ru-RU" sz="2400" b="1" dirty="0" err="1"/>
              <a:t>едната</a:t>
            </a:r>
            <a:r>
              <a:rPr lang="ru-RU" sz="2400" b="1" dirty="0"/>
              <a:t> от </a:t>
            </a:r>
            <a:r>
              <a:rPr lang="ru-RU" sz="2400" b="1" dirty="0" err="1"/>
              <a:t>които</a:t>
            </a:r>
            <a:r>
              <a:rPr lang="ru-RU" sz="2400" b="1" dirty="0"/>
              <a:t> е </a:t>
            </a:r>
            <a:r>
              <a:rPr lang="ru-RU" sz="2400" b="1" dirty="0" err="1"/>
              <a:t>годишна</a:t>
            </a:r>
            <a:r>
              <a:rPr lang="ru-RU" sz="2400" b="1" dirty="0"/>
              <a:t> </a:t>
            </a:r>
            <a:r>
              <a:rPr lang="ru-RU" sz="2400" b="1" dirty="0" err="1"/>
              <a:t>училищна</a:t>
            </a:r>
            <a:r>
              <a:rPr lang="ru-RU" sz="2400" b="1" dirty="0"/>
              <a:t> продукция в края на </a:t>
            </a:r>
            <a:r>
              <a:rPr lang="ru-RU" sz="2400" b="1" dirty="0" err="1"/>
              <a:t>дейността</a:t>
            </a:r>
            <a:r>
              <a:rPr lang="ru-RU" sz="2400" b="1" dirty="0"/>
              <a:t> на </a:t>
            </a:r>
            <a:r>
              <a:rPr lang="ru-RU" sz="2400" b="1" dirty="0" err="1"/>
              <a:t>групата</a:t>
            </a:r>
            <a:r>
              <a:rPr lang="ru-RU" sz="2400" b="1" dirty="0"/>
              <a:t>). </a:t>
            </a:r>
          </a:p>
          <a:p>
            <a:endParaRPr lang="ru-RU" sz="2400" b="1" dirty="0"/>
          </a:p>
          <a:p>
            <a:endParaRPr lang="ru-RU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2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564" y="1085088"/>
            <a:ext cx="9657339" cy="555123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ИЗВЪНКЛАСНИ ДЕЙНОСТИ ПО ИНТЕРЕСИ </a:t>
            </a:r>
          </a:p>
          <a:p>
            <a:endParaRPr lang="ru-RU" sz="2400" b="1" dirty="0"/>
          </a:p>
          <a:p>
            <a:r>
              <a:rPr lang="ru-RU" sz="2400" b="1" dirty="0"/>
              <a:t>(2) </a:t>
            </a:r>
            <a:r>
              <a:rPr lang="ru-RU" sz="2400" b="1" i="1" dirty="0" err="1"/>
              <a:t>Родителите</a:t>
            </a:r>
            <a:r>
              <a:rPr lang="ru-RU" sz="2400" b="1" i="1" dirty="0"/>
              <a:t>:</a:t>
            </a:r>
          </a:p>
          <a:p>
            <a:r>
              <a:rPr lang="ru-RU" sz="2400" b="1" dirty="0"/>
              <a:t>1. се </a:t>
            </a:r>
            <a:r>
              <a:rPr lang="ru-RU" sz="2400" b="1" dirty="0" err="1"/>
              <a:t>включват</a:t>
            </a:r>
            <a:r>
              <a:rPr lang="ru-RU" sz="2400" b="1" dirty="0"/>
              <a:t> в </a:t>
            </a:r>
            <a:r>
              <a:rPr lang="ru-RU" sz="2400" b="1" dirty="0" err="1"/>
              <a:t>провеждането</a:t>
            </a:r>
            <a:r>
              <a:rPr lang="ru-RU" sz="2400" b="1" dirty="0"/>
              <a:t> на конкретно занимание, </a:t>
            </a:r>
            <a:r>
              <a:rPr lang="ru-RU" sz="2400" b="1" dirty="0" err="1"/>
              <a:t>съгласно</a:t>
            </a:r>
            <a:r>
              <a:rPr lang="ru-RU" sz="2400" b="1" dirty="0"/>
              <a:t> </a:t>
            </a:r>
            <a:r>
              <a:rPr lang="ru-RU" sz="2400" b="1" dirty="0" err="1"/>
              <a:t>тематичната</a:t>
            </a:r>
            <a:r>
              <a:rPr lang="ru-RU" sz="2400" b="1" dirty="0"/>
              <a:t> </a:t>
            </a:r>
            <a:r>
              <a:rPr lang="ru-RU" sz="2400" b="1" dirty="0" err="1"/>
              <a:t>програма</a:t>
            </a:r>
            <a:r>
              <a:rPr lang="ru-RU" sz="2400" b="1" dirty="0"/>
              <a:t> на </a:t>
            </a:r>
            <a:r>
              <a:rPr lang="ru-RU" sz="2400" b="1" dirty="0" err="1"/>
              <a:t>съответната</a:t>
            </a:r>
            <a:r>
              <a:rPr lang="ru-RU" sz="2400" b="1" dirty="0"/>
              <a:t> </a:t>
            </a:r>
            <a:r>
              <a:rPr lang="ru-RU" sz="2400" b="1" dirty="0" err="1"/>
              <a:t>група</a:t>
            </a:r>
            <a:r>
              <a:rPr lang="ru-RU" sz="2400" b="1" dirty="0"/>
              <a:t> и графика на </a:t>
            </a:r>
            <a:r>
              <a:rPr lang="ru-RU" sz="2400" b="1" dirty="0" err="1"/>
              <a:t>дейностите</a:t>
            </a:r>
            <a:r>
              <a:rPr lang="ru-RU" sz="2400" b="1" dirty="0"/>
              <a:t>, </a:t>
            </a:r>
            <a:r>
              <a:rPr lang="ru-RU" sz="2400" b="1" i="1" dirty="0"/>
              <a:t>в </a:t>
            </a:r>
            <a:r>
              <a:rPr lang="ru-RU" sz="2400" b="1" i="1" dirty="0" err="1"/>
              <a:t>най-малко</a:t>
            </a:r>
            <a:r>
              <a:rPr lang="ru-RU" sz="2400" b="1" i="1" dirty="0"/>
              <a:t> 5 часа</a:t>
            </a:r>
            <a:r>
              <a:rPr lang="ru-RU" sz="2400" b="1" dirty="0"/>
              <a:t>. </a:t>
            </a:r>
            <a:r>
              <a:rPr lang="ru-RU" sz="2400" b="1" dirty="0" err="1"/>
              <a:t>Темите</a:t>
            </a:r>
            <a:r>
              <a:rPr lang="ru-RU" sz="2400" b="1" dirty="0"/>
              <a:t> на </a:t>
            </a:r>
            <a:r>
              <a:rPr lang="ru-RU" sz="2400" b="1" dirty="0" err="1"/>
              <a:t>съответните</a:t>
            </a:r>
            <a:r>
              <a:rPr lang="ru-RU" sz="2400" b="1" dirty="0"/>
              <a:t> занимания се </a:t>
            </a:r>
            <a:r>
              <a:rPr lang="ru-RU" sz="2400" b="1" dirty="0" err="1"/>
              <a:t>уточняват</a:t>
            </a:r>
            <a:r>
              <a:rPr lang="ru-RU" sz="2400" b="1" dirty="0"/>
              <a:t> между </a:t>
            </a:r>
            <a:r>
              <a:rPr lang="ru-RU" sz="2400" b="1" dirty="0" err="1"/>
              <a:t>ръководителя</a:t>
            </a:r>
            <a:r>
              <a:rPr lang="ru-RU" sz="2400" b="1" dirty="0"/>
              <a:t> и </a:t>
            </a:r>
            <a:r>
              <a:rPr lang="ru-RU" sz="2400" b="1" dirty="0" err="1"/>
              <a:t>родителите</a:t>
            </a:r>
            <a:r>
              <a:rPr lang="ru-RU" sz="2400" b="1" dirty="0"/>
              <a:t>; </a:t>
            </a:r>
          </a:p>
          <a:p>
            <a:r>
              <a:rPr lang="ru-RU" sz="2400" b="1" dirty="0"/>
              <a:t>2. </a:t>
            </a:r>
            <a:r>
              <a:rPr lang="ru-RU" sz="2400" b="1" dirty="0" err="1"/>
              <a:t>подпомагат</a:t>
            </a:r>
            <a:r>
              <a:rPr lang="ru-RU" sz="2400" b="1" dirty="0"/>
              <a:t> </a:t>
            </a:r>
            <a:r>
              <a:rPr lang="ru-RU" sz="2400" b="1" dirty="0" err="1"/>
              <a:t>ръководителите</a:t>
            </a:r>
            <a:r>
              <a:rPr lang="ru-RU" sz="2400" b="1" dirty="0"/>
              <a:t> при </a:t>
            </a:r>
            <a:r>
              <a:rPr lang="ru-RU" sz="2400" b="1" dirty="0" err="1"/>
              <a:t>подготовката</a:t>
            </a:r>
            <a:r>
              <a:rPr lang="ru-RU" sz="2400" b="1" dirty="0"/>
              <a:t> на </a:t>
            </a:r>
            <a:r>
              <a:rPr lang="ru-RU" sz="2400" b="1" dirty="0" err="1"/>
              <a:t>дейностите</a:t>
            </a:r>
            <a:r>
              <a:rPr lang="ru-RU" sz="2400" b="1" dirty="0"/>
              <a:t>;</a:t>
            </a:r>
          </a:p>
          <a:p>
            <a:r>
              <a:rPr lang="ru-RU" sz="2400" b="1" dirty="0"/>
              <a:t>3. </a:t>
            </a:r>
            <a:r>
              <a:rPr lang="ru-RU" sz="2400" b="1" dirty="0" err="1"/>
              <a:t>участват</a:t>
            </a:r>
            <a:r>
              <a:rPr lang="ru-RU" sz="2400" b="1" dirty="0"/>
              <a:t> в </a:t>
            </a:r>
            <a:r>
              <a:rPr lang="ru-RU" sz="2400" b="1" dirty="0" err="1"/>
              <a:t>подготовката</a:t>
            </a:r>
            <a:r>
              <a:rPr lang="ru-RU" sz="2400" b="1" dirty="0"/>
              <a:t> и </a:t>
            </a:r>
            <a:r>
              <a:rPr lang="ru-RU" sz="2400" b="1" dirty="0" err="1"/>
              <a:t>провеждането</a:t>
            </a:r>
            <a:r>
              <a:rPr lang="ru-RU" sz="2400" b="1" dirty="0"/>
              <a:t> на </a:t>
            </a:r>
            <a:r>
              <a:rPr lang="ru-RU" sz="2400" b="1" dirty="0" err="1"/>
              <a:t>публичните</a:t>
            </a:r>
            <a:r>
              <a:rPr lang="ru-RU" sz="2400" b="1" dirty="0"/>
              <a:t> </a:t>
            </a:r>
            <a:r>
              <a:rPr lang="ru-RU" sz="2400" b="1" dirty="0" err="1"/>
              <a:t>изяви</a:t>
            </a:r>
            <a:r>
              <a:rPr lang="ru-RU" sz="2400" b="1" dirty="0"/>
              <a:t>. </a:t>
            </a:r>
          </a:p>
          <a:p>
            <a:endParaRPr lang="ru-RU" sz="2400" b="1" dirty="0"/>
          </a:p>
          <a:p>
            <a:endParaRPr lang="ru-RU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67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564" y="1085088"/>
            <a:ext cx="9657339" cy="5551239"/>
          </a:xfrm>
        </p:spPr>
        <p:txBody>
          <a:bodyPr>
            <a:normAutofit/>
          </a:bodyPr>
          <a:lstStyle/>
          <a:p>
            <a:r>
              <a:rPr lang="ru-RU" sz="2400" b="1" dirty="0"/>
              <a:t>Чл. 14. (1) </a:t>
            </a:r>
            <a:r>
              <a:rPr lang="ru-RU" sz="2400" b="1" dirty="0" err="1"/>
              <a:t>Директорът</a:t>
            </a:r>
            <a:r>
              <a:rPr lang="ru-RU" sz="2400" b="1" dirty="0"/>
              <a:t> на </a:t>
            </a:r>
            <a:r>
              <a:rPr lang="ru-RU" sz="2400" b="1" dirty="0" err="1"/>
              <a:t>училището</a:t>
            </a:r>
            <a:r>
              <a:rPr lang="ru-RU" sz="2400" b="1" dirty="0"/>
              <a:t> </a:t>
            </a:r>
            <a:r>
              <a:rPr lang="ru-RU" sz="2400" b="1" dirty="0" err="1"/>
              <a:t>организира</a:t>
            </a:r>
            <a:r>
              <a:rPr lang="ru-RU" sz="2400" b="1" dirty="0"/>
              <a:t>, </a:t>
            </a:r>
            <a:r>
              <a:rPr lang="ru-RU" sz="2400" b="1" dirty="0" err="1"/>
              <a:t>координира</a:t>
            </a:r>
            <a:r>
              <a:rPr lang="ru-RU" sz="2400" b="1" dirty="0"/>
              <a:t> и </a:t>
            </a:r>
            <a:r>
              <a:rPr lang="ru-RU" sz="2400" b="1" dirty="0" err="1"/>
              <a:t>контролира</a:t>
            </a:r>
            <a:r>
              <a:rPr lang="ru-RU" sz="2400" b="1" dirty="0"/>
              <a:t> </a:t>
            </a:r>
            <a:r>
              <a:rPr lang="ru-RU" sz="2400" b="1" dirty="0" err="1"/>
              <a:t>подготовката</a:t>
            </a:r>
            <a:r>
              <a:rPr lang="ru-RU" sz="2400" b="1" dirty="0"/>
              <a:t>, </a:t>
            </a:r>
            <a:r>
              <a:rPr lang="ru-RU" sz="2400" b="1" dirty="0" err="1"/>
              <a:t>организацията</a:t>
            </a:r>
            <a:r>
              <a:rPr lang="ru-RU" sz="2400" b="1" dirty="0"/>
              <a:t>, </a:t>
            </a:r>
            <a:r>
              <a:rPr lang="ru-RU" sz="2400" b="1" dirty="0" err="1"/>
              <a:t>изпълнението</a:t>
            </a:r>
            <a:r>
              <a:rPr lang="ru-RU" sz="2400" b="1" dirty="0"/>
              <a:t> и </a:t>
            </a:r>
            <a:r>
              <a:rPr lang="ru-RU" sz="2400" b="1" dirty="0" err="1"/>
              <a:t>своевременното</a:t>
            </a:r>
            <a:r>
              <a:rPr lang="ru-RU" sz="2400" b="1" dirty="0"/>
              <a:t> </a:t>
            </a:r>
            <a:r>
              <a:rPr lang="ru-RU" sz="2400" b="1" dirty="0" err="1"/>
              <a:t>отчитане</a:t>
            </a:r>
            <a:r>
              <a:rPr lang="ru-RU" sz="2400" b="1" dirty="0"/>
              <a:t> на </a:t>
            </a:r>
            <a:r>
              <a:rPr lang="ru-RU" sz="2400" b="1" dirty="0" err="1"/>
              <a:t>дейностите</a:t>
            </a:r>
            <a:r>
              <a:rPr lang="ru-RU" sz="2400" b="1" dirty="0"/>
              <a:t> по проекта.</a:t>
            </a:r>
          </a:p>
          <a:p>
            <a:r>
              <a:rPr lang="ru-RU" sz="2400" b="1" dirty="0"/>
              <a:t>(2) За </a:t>
            </a:r>
            <a:r>
              <a:rPr lang="ru-RU" sz="2400" b="1" dirty="0" err="1"/>
              <a:t>изпълнение</a:t>
            </a:r>
            <a:r>
              <a:rPr lang="ru-RU" sz="2400" b="1" dirty="0"/>
              <a:t> на </a:t>
            </a:r>
            <a:r>
              <a:rPr lang="ru-RU" sz="2400" b="1" dirty="0" err="1"/>
              <a:t>дейностите</a:t>
            </a:r>
            <a:r>
              <a:rPr lang="ru-RU" sz="2400" b="1" dirty="0"/>
              <a:t> по проекта </a:t>
            </a:r>
            <a:r>
              <a:rPr lang="ru-RU" sz="2400" b="1" i="1" dirty="0" err="1"/>
              <a:t>директорът</a:t>
            </a:r>
            <a:r>
              <a:rPr lang="ru-RU" sz="2400" b="1" i="1" dirty="0"/>
              <a:t> на </a:t>
            </a:r>
            <a:r>
              <a:rPr lang="ru-RU" sz="2400" b="1" i="1" dirty="0" err="1"/>
              <a:t>училището</a:t>
            </a:r>
            <a:r>
              <a:rPr lang="ru-RU" sz="2400" b="1" i="1" dirty="0"/>
              <a:t>:</a:t>
            </a:r>
          </a:p>
          <a:p>
            <a:r>
              <a:rPr lang="ru-RU" sz="2400" b="1" dirty="0"/>
              <a:t>7. </a:t>
            </a:r>
            <a:r>
              <a:rPr lang="ru-RU" sz="2400" b="1" dirty="0" err="1"/>
              <a:t>определя</a:t>
            </a:r>
            <a:r>
              <a:rPr lang="ru-RU" sz="2400" b="1" dirty="0"/>
              <a:t> и </a:t>
            </a:r>
            <a:r>
              <a:rPr lang="ru-RU" sz="2400" b="1" dirty="0" err="1"/>
              <a:t>утвърждава</a:t>
            </a:r>
            <a:r>
              <a:rPr lang="ru-RU" sz="2400" b="1" dirty="0"/>
              <a:t> </a:t>
            </a:r>
            <a:r>
              <a:rPr lang="ru-RU" sz="2400" b="1" dirty="0" err="1"/>
              <a:t>групите</a:t>
            </a:r>
            <a:r>
              <a:rPr lang="ru-RU" sz="2400" b="1" dirty="0"/>
              <a:t> за занимания по </a:t>
            </a:r>
            <a:r>
              <a:rPr lang="ru-RU" sz="2400" b="1" dirty="0" err="1"/>
              <a:t>интереси</a:t>
            </a:r>
            <a:r>
              <a:rPr lang="ru-RU" sz="2400" b="1" dirty="0"/>
              <a:t> и за </a:t>
            </a:r>
            <a:r>
              <a:rPr lang="ru-RU" sz="2400" b="1" dirty="0" err="1"/>
              <a:t>преодоляване</a:t>
            </a:r>
            <a:r>
              <a:rPr lang="ru-RU" sz="2400" b="1" dirty="0"/>
              <a:t> на </a:t>
            </a:r>
            <a:r>
              <a:rPr lang="ru-RU" sz="2400" b="1" dirty="0" err="1"/>
              <a:t>обучителни</a:t>
            </a:r>
            <a:r>
              <a:rPr lang="ru-RU" sz="2400" b="1" dirty="0"/>
              <a:t> затруднения за </a:t>
            </a:r>
            <a:r>
              <a:rPr lang="ru-RU" sz="2400" b="1" dirty="0" err="1"/>
              <a:t>съответната</a:t>
            </a:r>
            <a:r>
              <a:rPr lang="ru-RU" sz="2400" b="1" dirty="0"/>
              <a:t> </a:t>
            </a:r>
            <a:r>
              <a:rPr lang="ru-RU" sz="2400" b="1" dirty="0" err="1"/>
              <a:t>учебна</a:t>
            </a:r>
            <a:r>
              <a:rPr lang="ru-RU" sz="2400" b="1" dirty="0"/>
              <a:t> година, </a:t>
            </a:r>
            <a:r>
              <a:rPr lang="ru-RU" sz="2400" b="1" i="1" dirty="0" err="1"/>
              <a:t>тематичните</a:t>
            </a:r>
            <a:r>
              <a:rPr lang="ru-RU" sz="2400" b="1" i="1" dirty="0"/>
              <a:t> </a:t>
            </a:r>
            <a:r>
              <a:rPr lang="ru-RU" sz="2400" b="1" i="1" dirty="0" err="1"/>
              <a:t>разпределения</a:t>
            </a:r>
            <a:r>
              <a:rPr lang="ru-RU" sz="2400" b="1" i="1" dirty="0"/>
              <a:t>, </a:t>
            </a:r>
            <a:r>
              <a:rPr lang="ru-RU" sz="2400" b="1" i="1" dirty="0" err="1"/>
              <a:t>ръководителите</a:t>
            </a:r>
            <a:r>
              <a:rPr lang="ru-RU" sz="2400" b="1" i="1" dirty="0"/>
              <a:t> на </a:t>
            </a:r>
            <a:r>
              <a:rPr lang="ru-RU" sz="2400" b="1" i="1" dirty="0" err="1"/>
              <a:t>групите</a:t>
            </a:r>
            <a:r>
              <a:rPr lang="ru-RU" sz="2400" b="1" i="1" dirty="0"/>
              <a:t> и </a:t>
            </a:r>
            <a:r>
              <a:rPr lang="ru-RU" sz="2400" b="1" i="1" dirty="0" err="1"/>
              <a:t>времевия</a:t>
            </a:r>
            <a:r>
              <a:rPr lang="ru-RU" sz="2400" b="1" i="1" dirty="0"/>
              <a:t> график (</a:t>
            </a:r>
            <a:r>
              <a:rPr lang="ru-RU" sz="2400" b="1" i="1" dirty="0" err="1"/>
              <a:t>ден</a:t>
            </a:r>
            <a:r>
              <a:rPr lang="ru-RU" sz="2400" b="1" i="1" dirty="0"/>
              <a:t> от седмица, </a:t>
            </a:r>
            <a:r>
              <a:rPr lang="ru-RU" sz="2400" b="1" i="1" dirty="0" err="1"/>
              <a:t>продължителност</a:t>
            </a:r>
            <a:r>
              <a:rPr lang="ru-RU" sz="2400" b="1" i="1" dirty="0"/>
              <a:t> – </a:t>
            </a:r>
            <a:r>
              <a:rPr lang="ru-RU" sz="2400" b="1" i="1" dirty="0" err="1"/>
              <a:t>брой</a:t>
            </a:r>
            <a:r>
              <a:rPr lang="ru-RU" sz="2400" b="1" i="1" dirty="0"/>
              <a:t> </a:t>
            </a:r>
            <a:r>
              <a:rPr lang="ru-RU" sz="2400" b="1" i="1" dirty="0" err="1"/>
              <a:t>часове</a:t>
            </a:r>
            <a:r>
              <a:rPr lang="ru-RU" sz="2400" b="1" i="1" dirty="0"/>
              <a:t>, </a:t>
            </a:r>
            <a:r>
              <a:rPr lang="ru-RU" sz="2400" b="1" i="1" dirty="0" err="1"/>
              <a:t>начален</a:t>
            </a:r>
            <a:r>
              <a:rPr lang="ru-RU" sz="2400" b="1" i="1" dirty="0"/>
              <a:t> час).</a:t>
            </a:r>
          </a:p>
          <a:p>
            <a:endParaRPr lang="ru-RU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52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564" y="1085088"/>
            <a:ext cx="9657339" cy="5551239"/>
          </a:xfrm>
        </p:spPr>
        <p:txBody>
          <a:bodyPr>
            <a:normAutofit/>
          </a:bodyPr>
          <a:lstStyle/>
          <a:p>
            <a:r>
              <a:rPr lang="ru-RU" sz="2400" b="1" dirty="0"/>
              <a:t>Чл. 44. За </a:t>
            </a:r>
            <a:r>
              <a:rPr lang="ru-RU" sz="2400" b="1" dirty="0" err="1"/>
              <a:t>включване</a:t>
            </a:r>
            <a:r>
              <a:rPr lang="ru-RU" sz="2400" b="1" dirty="0"/>
              <a:t> в </a:t>
            </a:r>
            <a:r>
              <a:rPr lang="ru-RU" sz="2400" b="1" dirty="0" err="1"/>
              <a:t>групите</a:t>
            </a:r>
            <a:r>
              <a:rPr lang="ru-RU" sz="2400" b="1" dirty="0"/>
              <a:t> по </a:t>
            </a:r>
            <a:r>
              <a:rPr lang="ru-RU" sz="2400" b="1" dirty="0" err="1"/>
              <a:t>интереси</a:t>
            </a:r>
            <a:r>
              <a:rPr lang="ru-RU" sz="2400" b="1" dirty="0"/>
              <a:t> в срок до 19 </a:t>
            </a:r>
            <a:r>
              <a:rPr lang="ru-RU" sz="2400" b="1" dirty="0" err="1"/>
              <a:t>октомври</a:t>
            </a:r>
            <a:r>
              <a:rPr lang="ru-RU" sz="2400" b="1" dirty="0"/>
              <a:t> </a:t>
            </a:r>
            <a:r>
              <a:rPr lang="ru-RU" sz="2400" b="1" dirty="0" err="1"/>
              <a:t>учениците</a:t>
            </a:r>
            <a:r>
              <a:rPr lang="ru-RU" sz="2400" b="1" dirty="0"/>
              <a:t> </a:t>
            </a:r>
            <a:r>
              <a:rPr lang="ru-RU" sz="2400" b="1" dirty="0" err="1"/>
              <a:t>подават</a:t>
            </a:r>
            <a:r>
              <a:rPr lang="ru-RU" sz="2400" b="1" dirty="0"/>
              <a:t> заявление и декларация за </a:t>
            </a:r>
            <a:r>
              <a:rPr lang="ru-RU" sz="2400" b="1" dirty="0" err="1"/>
              <a:t>информирано</a:t>
            </a:r>
            <a:r>
              <a:rPr lang="ru-RU" sz="2400" b="1" dirty="0"/>
              <a:t> </a:t>
            </a:r>
            <a:r>
              <a:rPr lang="ru-RU" sz="2400" b="1" dirty="0" err="1"/>
              <a:t>съгласие</a:t>
            </a:r>
            <a:r>
              <a:rPr lang="ru-RU" sz="2400" b="1" dirty="0"/>
              <a:t> (Приложение № 2).</a:t>
            </a:r>
          </a:p>
          <a:p>
            <a:endParaRPr lang="ru-RU" sz="2400" b="1" dirty="0"/>
          </a:p>
          <a:p>
            <a:r>
              <a:rPr lang="ru-RU" sz="2400" b="1" dirty="0"/>
              <a:t>Чл. 45. </a:t>
            </a:r>
            <a:r>
              <a:rPr lang="ru-RU" sz="2400" b="1" dirty="0" err="1"/>
              <a:t>Броят</a:t>
            </a:r>
            <a:r>
              <a:rPr lang="ru-RU" sz="2400" b="1" dirty="0"/>
              <a:t> на </a:t>
            </a:r>
            <a:r>
              <a:rPr lang="ru-RU" sz="2400" b="1" dirty="0" err="1"/>
              <a:t>групите</a:t>
            </a:r>
            <a:r>
              <a:rPr lang="ru-RU" sz="2400" b="1" dirty="0"/>
              <a:t>, </a:t>
            </a:r>
            <a:r>
              <a:rPr lang="ru-RU" sz="2400" b="1" dirty="0" err="1"/>
              <a:t>включени</a:t>
            </a:r>
            <a:r>
              <a:rPr lang="ru-RU" sz="2400" b="1" dirty="0"/>
              <a:t> в </a:t>
            </a:r>
            <a:r>
              <a:rPr lang="ru-RU" sz="2400" b="1" dirty="0" err="1"/>
              <a:t>училищните</a:t>
            </a:r>
            <a:r>
              <a:rPr lang="ru-RU" sz="2400" b="1" dirty="0"/>
              <a:t> </a:t>
            </a:r>
            <a:r>
              <a:rPr lang="ru-RU" sz="2400" b="1" dirty="0" err="1"/>
              <a:t>програми</a:t>
            </a:r>
            <a:r>
              <a:rPr lang="ru-RU" sz="2400" b="1" dirty="0"/>
              <a:t> и </a:t>
            </a:r>
            <a:r>
              <a:rPr lang="ru-RU" sz="2400" b="1" dirty="0" err="1"/>
              <a:t>ръководителите</a:t>
            </a:r>
            <a:r>
              <a:rPr lang="ru-RU" sz="2400" b="1" dirty="0"/>
              <a:t> им, се </a:t>
            </a:r>
            <a:r>
              <a:rPr lang="ru-RU" sz="2400" b="1" dirty="0" err="1"/>
              <a:t>определя</a:t>
            </a:r>
            <a:r>
              <a:rPr lang="ru-RU" sz="2400" b="1" dirty="0"/>
              <a:t> в срок до </a:t>
            </a:r>
            <a:r>
              <a:rPr lang="ru-RU" sz="2400" b="1" i="1" dirty="0"/>
              <a:t>28 </a:t>
            </a:r>
            <a:r>
              <a:rPr lang="ru-RU" sz="2400" b="1" i="1" dirty="0" err="1"/>
              <a:t>октомври</a:t>
            </a:r>
            <a:r>
              <a:rPr lang="ru-RU" sz="2400" b="1" i="1" dirty="0"/>
              <a:t> </a:t>
            </a:r>
            <a:r>
              <a:rPr lang="ru-RU" sz="2400" b="1" dirty="0" err="1"/>
              <a:t>въз</a:t>
            </a:r>
            <a:r>
              <a:rPr lang="ru-RU" sz="2400" b="1" dirty="0"/>
              <a:t> основа на </a:t>
            </a:r>
            <a:r>
              <a:rPr lang="ru-RU" sz="2400" b="1" dirty="0" err="1"/>
              <a:t>подадените</a:t>
            </a:r>
            <a:r>
              <a:rPr lang="ru-RU" sz="2400" b="1" dirty="0"/>
              <a:t> от </a:t>
            </a:r>
            <a:r>
              <a:rPr lang="ru-RU" sz="2400" b="1" dirty="0" err="1"/>
              <a:t>учениците</a:t>
            </a:r>
            <a:r>
              <a:rPr lang="ru-RU" sz="2400" b="1" dirty="0"/>
              <a:t> заявления с </a:t>
            </a:r>
            <a:r>
              <a:rPr lang="ru-RU" sz="2400" b="1" dirty="0" err="1"/>
              <a:t>изразено</a:t>
            </a:r>
            <a:r>
              <a:rPr lang="ru-RU" sz="2400" b="1" dirty="0"/>
              <a:t> </a:t>
            </a:r>
            <a:r>
              <a:rPr lang="ru-RU" sz="2400" b="1" dirty="0" err="1"/>
              <a:t>информирано</a:t>
            </a:r>
            <a:r>
              <a:rPr lang="ru-RU" sz="2400" b="1" dirty="0"/>
              <a:t> </a:t>
            </a:r>
            <a:r>
              <a:rPr lang="ru-RU" sz="2400" b="1" dirty="0" err="1"/>
              <a:t>съгласие</a:t>
            </a:r>
            <a:r>
              <a:rPr lang="ru-RU" sz="2400" b="1" dirty="0"/>
              <a:t> на родителя/</a:t>
            </a:r>
            <a:r>
              <a:rPr lang="ru-RU" sz="2400" b="1" dirty="0" err="1"/>
              <a:t>настойника</a:t>
            </a:r>
            <a:r>
              <a:rPr lang="ru-RU" sz="2400" b="1" dirty="0"/>
              <a:t> за участие в </a:t>
            </a:r>
            <a:r>
              <a:rPr lang="ru-RU" sz="2400" b="1" dirty="0" err="1"/>
              <a:t>извънкласни</a:t>
            </a:r>
            <a:r>
              <a:rPr lang="ru-RU" sz="2400" b="1" dirty="0"/>
              <a:t> </a:t>
            </a:r>
            <a:r>
              <a:rPr lang="ru-RU" sz="2400" b="1" dirty="0" err="1"/>
              <a:t>дейности</a:t>
            </a:r>
            <a:r>
              <a:rPr lang="ru-RU" sz="2400" b="1" dirty="0"/>
              <a:t> по проекта.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1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564" y="1085088"/>
            <a:ext cx="9657339" cy="5551239"/>
          </a:xfrm>
        </p:spPr>
        <p:txBody>
          <a:bodyPr>
            <a:normAutofit/>
          </a:bodyPr>
          <a:lstStyle/>
          <a:p>
            <a:r>
              <a:rPr lang="ru-RU" sz="2400" b="1" dirty="0"/>
              <a:t>Чл. 50. (1) </a:t>
            </a:r>
            <a:r>
              <a:rPr lang="ru-RU" sz="2400" b="1" dirty="0" err="1"/>
              <a:t>Извънкласните</a:t>
            </a:r>
            <a:r>
              <a:rPr lang="ru-RU" sz="2400" b="1" dirty="0"/>
              <a:t> </a:t>
            </a:r>
            <a:r>
              <a:rPr lang="ru-RU" sz="2400" b="1" dirty="0" err="1"/>
              <a:t>дейности</a:t>
            </a:r>
            <a:r>
              <a:rPr lang="ru-RU" sz="2400" b="1" dirty="0"/>
              <a:t> се </a:t>
            </a:r>
            <a:r>
              <a:rPr lang="ru-RU" sz="2400" b="1" dirty="0" err="1"/>
              <a:t>провеждат</a:t>
            </a:r>
            <a:r>
              <a:rPr lang="ru-RU" sz="2400" b="1" dirty="0"/>
              <a:t> по </a:t>
            </a:r>
            <a:r>
              <a:rPr lang="ru-RU" sz="2400" b="1" dirty="0" err="1"/>
              <a:t>разработена</a:t>
            </a:r>
            <a:r>
              <a:rPr lang="ru-RU" sz="2400" b="1" dirty="0"/>
              <a:t> от </a:t>
            </a:r>
            <a:r>
              <a:rPr lang="ru-RU" sz="2400" b="1" dirty="0" err="1"/>
              <a:t>ръководителя</a:t>
            </a:r>
            <a:r>
              <a:rPr lang="ru-RU" sz="2400" b="1" dirty="0"/>
              <a:t> и </a:t>
            </a:r>
            <a:r>
              <a:rPr lang="ru-RU" sz="2400" b="1" dirty="0" err="1"/>
              <a:t>утвърдена</a:t>
            </a:r>
            <a:r>
              <a:rPr lang="ru-RU" sz="2400" b="1" dirty="0"/>
              <a:t> от директора </a:t>
            </a:r>
            <a:r>
              <a:rPr lang="ru-RU" sz="2400" b="1" dirty="0" err="1"/>
              <a:t>тематична</a:t>
            </a:r>
            <a:r>
              <a:rPr lang="ru-RU" sz="2400" b="1" dirty="0"/>
              <a:t> </a:t>
            </a:r>
            <a:r>
              <a:rPr lang="ru-RU" sz="2400" b="1" dirty="0" err="1"/>
              <a:t>програма</a:t>
            </a:r>
            <a:r>
              <a:rPr lang="ru-RU" sz="2400" b="1" dirty="0"/>
              <a:t> с </a:t>
            </a:r>
            <a:r>
              <a:rPr lang="ru-RU" sz="2400" b="1" dirty="0" err="1"/>
              <a:t>времеви</a:t>
            </a:r>
            <a:r>
              <a:rPr lang="ru-RU" sz="2400" b="1" dirty="0"/>
              <a:t> график. </a:t>
            </a:r>
          </a:p>
          <a:p>
            <a:r>
              <a:rPr lang="ru-RU" sz="2400" b="1" dirty="0"/>
              <a:t>(2) </a:t>
            </a:r>
            <a:r>
              <a:rPr lang="ru-RU" sz="2400" b="1" dirty="0" err="1"/>
              <a:t>Тематичните</a:t>
            </a:r>
            <a:r>
              <a:rPr lang="ru-RU" sz="2400" b="1" dirty="0"/>
              <a:t> </a:t>
            </a:r>
            <a:r>
              <a:rPr lang="ru-RU" sz="2400" b="1" dirty="0" err="1"/>
              <a:t>програми</a:t>
            </a:r>
            <a:r>
              <a:rPr lang="ru-RU" sz="2400" b="1" dirty="0"/>
              <a:t> </a:t>
            </a:r>
            <a:r>
              <a:rPr lang="ru-RU" sz="2400" b="1" dirty="0" err="1"/>
              <a:t>включват</a:t>
            </a:r>
            <a:r>
              <a:rPr lang="ru-RU" sz="2400" b="1" dirty="0"/>
              <a:t> </a:t>
            </a:r>
            <a:r>
              <a:rPr lang="ru-RU" sz="2400" b="1" dirty="0" err="1"/>
              <a:t>следните</a:t>
            </a:r>
            <a:r>
              <a:rPr lang="ru-RU" sz="2400" b="1" dirty="0"/>
              <a:t> раздели – </a:t>
            </a:r>
            <a:r>
              <a:rPr lang="ru-RU" sz="2400" b="1" i="1" dirty="0"/>
              <a:t>цели, </a:t>
            </a:r>
            <a:r>
              <a:rPr lang="ru-RU" sz="2400" b="1" i="1" dirty="0" err="1"/>
              <a:t>очаквани</a:t>
            </a:r>
            <a:r>
              <a:rPr lang="ru-RU" sz="2400" b="1" i="1" dirty="0"/>
              <a:t> </a:t>
            </a:r>
            <a:r>
              <a:rPr lang="ru-RU" sz="2400" b="1" i="1" dirty="0" err="1"/>
              <a:t>резултати</a:t>
            </a:r>
            <a:r>
              <a:rPr lang="ru-RU" sz="2400" b="1" i="1" dirty="0"/>
              <a:t>, теми, </a:t>
            </a:r>
            <a:r>
              <a:rPr lang="ru-RU" sz="2400" b="1" i="1" dirty="0" err="1"/>
              <a:t>годишен</a:t>
            </a:r>
            <a:r>
              <a:rPr lang="ru-RU" sz="2400" b="1" i="1" dirty="0"/>
              <a:t> </a:t>
            </a:r>
            <a:r>
              <a:rPr lang="ru-RU" sz="2400" b="1" i="1" dirty="0" err="1"/>
              <a:t>брой</a:t>
            </a:r>
            <a:r>
              <a:rPr lang="ru-RU" sz="2400" b="1" i="1" dirty="0"/>
              <a:t> </a:t>
            </a:r>
            <a:r>
              <a:rPr lang="ru-RU" sz="2400" b="1" i="1" dirty="0" err="1"/>
              <a:t>часове</a:t>
            </a:r>
            <a:r>
              <a:rPr lang="ru-RU" sz="2400" b="1" i="1" dirty="0"/>
              <a:t>, </a:t>
            </a:r>
            <a:r>
              <a:rPr lang="ru-RU" sz="2400" b="1" i="1" dirty="0" err="1"/>
              <a:t>времеви</a:t>
            </a:r>
            <a:r>
              <a:rPr lang="ru-RU" sz="2400" b="1" i="1" dirty="0"/>
              <a:t> график – дата, </a:t>
            </a:r>
            <a:r>
              <a:rPr lang="ru-RU" sz="2400" b="1" i="1" dirty="0" err="1"/>
              <a:t>място</a:t>
            </a:r>
            <a:r>
              <a:rPr lang="ru-RU" sz="2400" b="1" i="1" dirty="0"/>
              <a:t> на </a:t>
            </a:r>
            <a:r>
              <a:rPr lang="ru-RU" sz="2400" b="1" i="1" dirty="0" err="1"/>
              <a:t>провеждане</a:t>
            </a:r>
            <a:r>
              <a:rPr lang="ru-RU" sz="2400" b="1" i="1" dirty="0"/>
              <a:t>, </a:t>
            </a:r>
            <a:r>
              <a:rPr lang="ru-RU" sz="2400" b="1" i="1" dirty="0" err="1"/>
              <a:t>начален</a:t>
            </a:r>
            <a:r>
              <a:rPr lang="ru-RU" sz="2400" b="1" i="1" dirty="0"/>
              <a:t> час, </a:t>
            </a:r>
            <a:r>
              <a:rPr lang="ru-RU" sz="2400" b="1" i="1" dirty="0" err="1"/>
              <a:t>брой</a:t>
            </a:r>
            <a:r>
              <a:rPr lang="ru-RU" sz="2400" b="1" i="1" dirty="0"/>
              <a:t> </a:t>
            </a:r>
            <a:r>
              <a:rPr lang="ru-RU" sz="2400" b="1" i="1" dirty="0" err="1"/>
              <a:t>часове</a:t>
            </a:r>
            <a:r>
              <a:rPr lang="ru-RU" sz="2400" b="1" i="1" dirty="0"/>
              <a:t> (Приложение 3).</a:t>
            </a:r>
          </a:p>
          <a:p>
            <a:endParaRPr lang="ru-RU" sz="2400" b="1" dirty="0"/>
          </a:p>
          <a:p>
            <a:r>
              <a:rPr lang="ru-RU" sz="2400" b="1" dirty="0"/>
              <a:t>Чл. 57. (1) </a:t>
            </a:r>
            <a:r>
              <a:rPr lang="ru-RU" sz="2400" b="1" dirty="0" err="1"/>
              <a:t>Потребностите</a:t>
            </a:r>
            <a:r>
              <a:rPr lang="ru-RU" sz="2400" b="1" dirty="0"/>
              <a:t> на </a:t>
            </a:r>
            <a:r>
              <a:rPr lang="ru-RU" sz="2400" b="1" dirty="0" err="1"/>
              <a:t>учениците</a:t>
            </a:r>
            <a:r>
              <a:rPr lang="ru-RU" sz="2400" b="1" dirty="0"/>
              <a:t> за </a:t>
            </a:r>
            <a:r>
              <a:rPr lang="ru-RU" sz="2400" b="1" dirty="0" err="1"/>
              <a:t>включването</a:t>
            </a:r>
            <a:r>
              <a:rPr lang="ru-RU" sz="2400" b="1" dirty="0"/>
              <a:t> им в </a:t>
            </a:r>
            <a:r>
              <a:rPr lang="ru-RU" sz="2400" b="1" i="1" dirty="0" err="1"/>
              <a:t>дейности</a:t>
            </a:r>
            <a:r>
              <a:rPr lang="ru-RU" sz="2400" b="1" i="1" dirty="0"/>
              <a:t> за </a:t>
            </a:r>
            <a:r>
              <a:rPr lang="ru-RU" sz="2400" b="1" i="1" dirty="0" err="1"/>
              <a:t>преодоляване</a:t>
            </a:r>
            <a:r>
              <a:rPr lang="ru-RU" sz="2400" b="1" i="1" dirty="0"/>
              <a:t> на </a:t>
            </a:r>
            <a:r>
              <a:rPr lang="ru-RU" sz="2400" b="1" i="1" dirty="0" err="1"/>
              <a:t>обучителни</a:t>
            </a:r>
            <a:r>
              <a:rPr lang="ru-RU" sz="2400" b="1" i="1" dirty="0"/>
              <a:t> затруднения </a:t>
            </a:r>
            <a:r>
              <a:rPr lang="ru-RU" sz="2400" b="1" dirty="0"/>
              <a:t>се </a:t>
            </a:r>
            <a:r>
              <a:rPr lang="ru-RU" sz="2400" b="1" dirty="0" err="1"/>
              <a:t>идентифицират</a:t>
            </a:r>
            <a:r>
              <a:rPr lang="ru-RU" sz="2400" b="1" dirty="0"/>
              <a:t> с </a:t>
            </a:r>
            <a:r>
              <a:rPr lang="ru-RU" sz="2400" b="1" i="1" dirty="0" err="1"/>
              <a:t>проучване</a:t>
            </a:r>
            <a:r>
              <a:rPr lang="ru-RU" sz="2400" b="1" i="1" dirty="0"/>
              <a:t> чрез </a:t>
            </a:r>
            <a:r>
              <a:rPr lang="ru-RU" sz="2400" b="1" i="1" dirty="0" err="1"/>
              <a:t>индивидуална</a:t>
            </a:r>
            <a:r>
              <a:rPr lang="ru-RU" sz="2400" b="1" i="1" dirty="0"/>
              <a:t> </a:t>
            </a:r>
            <a:r>
              <a:rPr lang="ru-RU" sz="2400" b="1" i="1" dirty="0" err="1"/>
              <a:t>образователна</a:t>
            </a:r>
            <a:r>
              <a:rPr lang="ru-RU" sz="2400" b="1" i="1" dirty="0"/>
              <a:t> карта (Приложение № 5, раздел А и Б).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564" y="1085088"/>
            <a:ext cx="9657339" cy="555123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ИЗВЪНКЛАСНИ ДЕЙНОСТИ ЗА ПРЕОДОЛЯВАНЕ НА ОБУЧИТЕЛНИТЕ ЗАТРУДНЕНИЯ</a:t>
            </a:r>
          </a:p>
          <a:p>
            <a:r>
              <a:rPr lang="ru-RU" sz="2400" b="1" dirty="0"/>
              <a:t>Чл. 59. </a:t>
            </a:r>
            <a:r>
              <a:rPr lang="ru-RU" sz="2400" b="1" dirty="0" err="1"/>
              <a:t>Организирането</a:t>
            </a:r>
            <a:r>
              <a:rPr lang="ru-RU" sz="2400" b="1" dirty="0"/>
              <a:t> и </a:t>
            </a:r>
            <a:r>
              <a:rPr lang="ru-RU" sz="2400" b="1" dirty="0" err="1"/>
              <a:t>провеждането</a:t>
            </a:r>
            <a:r>
              <a:rPr lang="ru-RU" sz="2400" b="1" dirty="0"/>
              <a:t> на </a:t>
            </a:r>
            <a:r>
              <a:rPr lang="ru-RU" sz="2400" b="1" dirty="0" err="1"/>
              <a:t>извънкласни</a:t>
            </a:r>
            <a:r>
              <a:rPr lang="ru-RU" sz="2400" b="1" dirty="0"/>
              <a:t> </a:t>
            </a:r>
            <a:r>
              <a:rPr lang="ru-RU" sz="2400" b="1" dirty="0" err="1"/>
              <a:t>дейности</a:t>
            </a:r>
            <a:r>
              <a:rPr lang="ru-RU" sz="2400" b="1" dirty="0"/>
              <a:t> за </a:t>
            </a:r>
            <a:r>
              <a:rPr lang="ru-RU" sz="2400" b="1" dirty="0" err="1"/>
              <a:t>преодоляване</a:t>
            </a:r>
            <a:r>
              <a:rPr lang="ru-RU" sz="2400" b="1" dirty="0"/>
              <a:t> на </a:t>
            </a:r>
            <a:r>
              <a:rPr lang="ru-RU" sz="2400" b="1" dirty="0" err="1"/>
              <a:t>обучителните</a:t>
            </a:r>
            <a:r>
              <a:rPr lang="ru-RU" sz="2400" b="1" dirty="0"/>
              <a:t> затруднения </a:t>
            </a:r>
            <a:r>
              <a:rPr lang="ru-RU" sz="2400" b="1" dirty="0" err="1"/>
              <a:t>включва</a:t>
            </a:r>
            <a:r>
              <a:rPr lang="ru-RU" sz="2400" b="1" dirty="0"/>
              <a:t>:</a:t>
            </a:r>
          </a:p>
          <a:p>
            <a:pPr marL="457200" indent="-457200">
              <a:buAutoNum type="arabicPeriod"/>
            </a:pPr>
            <a:r>
              <a:rPr lang="ru-RU" sz="2400" b="1" dirty="0" err="1"/>
              <a:t>идентифициране</a:t>
            </a:r>
            <a:r>
              <a:rPr lang="ru-RU" sz="2400" b="1" dirty="0"/>
              <a:t> на целите и </a:t>
            </a:r>
            <a:r>
              <a:rPr lang="ru-RU" sz="2400" b="1" dirty="0" err="1"/>
              <a:t>очакваните</a:t>
            </a:r>
            <a:r>
              <a:rPr lang="ru-RU" sz="2400" b="1" dirty="0"/>
              <a:t> </a:t>
            </a:r>
            <a:r>
              <a:rPr lang="ru-RU" sz="2400" b="1" dirty="0" err="1"/>
              <a:t>резултати</a:t>
            </a:r>
            <a:r>
              <a:rPr lang="ru-RU" sz="2400" b="1" dirty="0"/>
              <a:t>…</a:t>
            </a:r>
          </a:p>
          <a:p>
            <a:r>
              <a:rPr lang="ru-RU" sz="2400" b="1" dirty="0"/>
              <a:t>2. </a:t>
            </a:r>
            <a:r>
              <a:rPr lang="ru-RU" sz="2400" b="1" i="1" dirty="0" err="1"/>
              <a:t>разработване</a:t>
            </a:r>
            <a:r>
              <a:rPr lang="ru-RU" sz="2400" b="1" i="1" dirty="0"/>
              <a:t> и </a:t>
            </a:r>
            <a:r>
              <a:rPr lang="ru-RU" sz="2400" b="1" i="1" dirty="0" err="1"/>
              <a:t>водене</a:t>
            </a:r>
            <a:r>
              <a:rPr lang="ru-RU" sz="2400" b="1" i="1" dirty="0"/>
              <a:t> на документация на </a:t>
            </a:r>
            <a:r>
              <a:rPr lang="ru-RU" sz="2400" b="1" i="1" dirty="0" err="1"/>
              <a:t>групата</a:t>
            </a:r>
            <a:r>
              <a:rPr lang="ru-RU" sz="2400" b="1" i="1" dirty="0"/>
              <a:t> – </a:t>
            </a:r>
            <a:r>
              <a:rPr lang="ru-RU" sz="2400" b="1" i="1" dirty="0" err="1"/>
              <a:t>тематична</a:t>
            </a:r>
            <a:r>
              <a:rPr lang="ru-RU" sz="2400" b="1" i="1" dirty="0"/>
              <a:t> </a:t>
            </a:r>
            <a:r>
              <a:rPr lang="ru-RU" sz="2400" b="1" i="1" dirty="0" err="1"/>
              <a:t>програма</a:t>
            </a:r>
            <a:r>
              <a:rPr lang="ru-RU" sz="2400" b="1" i="1" dirty="0"/>
              <a:t>, </a:t>
            </a:r>
            <a:r>
              <a:rPr lang="ru-RU" sz="2400" b="1" i="1" dirty="0" err="1"/>
              <a:t>времеви</a:t>
            </a:r>
            <a:r>
              <a:rPr lang="ru-RU" sz="2400" b="1" i="1" dirty="0"/>
              <a:t> график на </a:t>
            </a:r>
            <a:r>
              <a:rPr lang="ru-RU" sz="2400" b="1" i="1" dirty="0" err="1"/>
              <a:t>провеждане</a:t>
            </a:r>
            <a:r>
              <a:rPr lang="ru-RU" sz="2400" b="1" i="1" dirty="0"/>
              <a:t>, дневник на </a:t>
            </a:r>
            <a:r>
              <a:rPr lang="ru-RU" sz="2400" b="1" i="1" dirty="0" err="1"/>
              <a:t>групата</a:t>
            </a:r>
            <a:r>
              <a:rPr lang="ru-RU" sz="2400" b="1" i="1" dirty="0"/>
              <a:t>, портфолио на </a:t>
            </a:r>
            <a:r>
              <a:rPr lang="ru-RU" sz="2400" b="1" i="1" dirty="0" err="1"/>
              <a:t>всеки</a:t>
            </a:r>
            <a:r>
              <a:rPr lang="ru-RU" sz="2400" b="1" i="1" dirty="0"/>
              <a:t> ученик, </a:t>
            </a:r>
            <a:r>
              <a:rPr lang="ru-RU" sz="2400" b="1" i="1" dirty="0" err="1"/>
              <a:t>което</a:t>
            </a:r>
            <a:r>
              <a:rPr lang="ru-RU" sz="2400" b="1" i="1" dirty="0"/>
              <a:t> </a:t>
            </a:r>
            <a:r>
              <a:rPr lang="ru-RU" sz="2400" b="1" i="1" dirty="0" err="1"/>
              <a:t>включва</a:t>
            </a:r>
            <a:r>
              <a:rPr lang="ru-RU" sz="2400" b="1" i="1" dirty="0"/>
              <a:t> и </a:t>
            </a:r>
            <a:r>
              <a:rPr lang="ru-RU" sz="2400" b="1" i="1" dirty="0" err="1"/>
              <a:t>индивидуална</a:t>
            </a:r>
            <a:r>
              <a:rPr lang="ru-RU" sz="2400" b="1" i="1" dirty="0"/>
              <a:t> </a:t>
            </a:r>
            <a:r>
              <a:rPr lang="ru-RU" sz="2400" b="1" i="1" dirty="0" err="1"/>
              <a:t>образователна</a:t>
            </a:r>
            <a:r>
              <a:rPr lang="ru-RU" sz="2400" b="1" i="1" dirty="0"/>
              <a:t> карта за </a:t>
            </a:r>
            <a:r>
              <a:rPr lang="ru-RU" sz="2400" b="1" i="1" dirty="0" err="1"/>
              <a:t>всеки</a:t>
            </a:r>
            <a:r>
              <a:rPr lang="ru-RU" sz="2400" b="1" i="1" dirty="0"/>
              <a:t> ученик;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08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564" y="1085088"/>
            <a:ext cx="9657339" cy="555123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ИЗВЪНКЛАСНИ ДЕЙНОСТИ ЗА ПРЕОДОЛЯВАНЕ НА ОБУЧИТЕЛНИТЕ ЗАТРУДНЕНИЯ</a:t>
            </a:r>
          </a:p>
          <a:p>
            <a:r>
              <a:rPr lang="ru-RU" sz="2400" b="1" dirty="0"/>
              <a:t>Чл. 61. (1) За </a:t>
            </a:r>
            <a:r>
              <a:rPr lang="ru-RU" sz="2400" b="1" dirty="0" err="1"/>
              <a:t>провеждане</a:t>
            </a:r>
            <a:r>
              <a:rPr lang="ru-RU" sz="2400" b="1" dirty="0"/>
              <a:t> на </a:t>
            </a:r>
            <a:r>
              <a:rPr lang="ru-RU" sz="2400" b="1" dirty="0" err="1"/>
              <a:t>извънкласни</a:t>
            </a:r>
            <a:r>
              <a:rPr lang="ru-RU" sz="2400" b="1" dirty="0"/>
              <a:t> </a:t>
            </a:r>
            <a:r>
              <a:rPr lang="ru-RU" sz="2400" b="1" dirty="0" err="1"/>
              <a:t>дейности</a:t>
            </a:r>
            <a:r>
              <a:rPr lang="ru-RU" sz="2400" b="1" dirty="0"/>
              <a:t> за </a:t>
            </a:r>
            <a:r>
              <a:rPr lang="ru-RU" sz="2400" b="1" dirty="0" err="1"/>
              <a:t>преодоляване</a:t>
            </a:r>
            <a:r>
              <a:rPr lang="ru-RU" sz="2400" b="1" dirty="0"/>
              <a:t> на </a:t>
            </a:r>
            <a:r>
              <a:rPr lang="ru-RU" sz="2400" b="1" dirty="0" err="1"/>
              <a:t>обучителните</a:t>
            </a:r>
            <a:r>
              <a:rPr lang="ru-RU" sz="2400" b="1" dirty="0"/>
              <a:t> затруднения, </a:t>
            </a:r>
            <a:r>
              <a:rPr lang="ru-RU" sz="2400" b="1" dirty="0" err="1"/>
              <a:t>ръководителят</a:t>
            </a:r>
            <a:r>
              <a:rPr lang="ru-RU" sz="2400" b="1" dirty="0"/>
              <a:t> </a:t>
            </a:r>
            <a:r>
              <a:rPr lang="ru-RU" sz="2400" b="1" dirty="0" err="1"/>
              <a:t>попълва</a:t>
            </a:r>
            <a:r>
              <a:rPr lang="ru-RU" sz="2400" b="1" dirty="0"/>
              <a:t> </a:t>
            </a:r>
            <a:r>
              <a:rPr lang="ru-RU" sz="2400" b="1" i="1" dirty="0" err="1"/>
              <a:t>индивидуална</a:t>
            </a:r>
            <a:r>
              <a:rPr lang="ru-RU" sz="2400" b="1" i="1" dirty="0"/>
              <a:t> </a:t>
            </a:r>
            <a:r>
              <a:rPr lang="ru-RU" sz="2400" b="1" i="1" dirty="0" err="1"/>
              <a:t>образователна</a:t>
            </a:r>
            <a:r>
              <a:rPr lang="ru-RU" sz="2400" b="1" i="1" dirty="0"/>
              <a:t> карта (Приложение 5), </a:t>
            </a:r>
            <a:r>
              <a:rPr lang="ru-RU" sz="2400" b="1" i="1" dirty="0" err="1"/>
              <a:t>която</a:t>
            </a:r>
            <a:r>
              <a:rPr lang="ru-RU" sz="2400" b="1" i="1" dirty="0"/>
              <a:t> </a:t>
            </a:r>
            <a:r>
              <a:rPr lang="ru-RU" sz="2400" b="1" i="1" dirty="0" err="1"/>
              <a:t>съдържа</a:t>
            </a:r>
            <a:r>
              <a:rPr lang="ru-RU" sz="2400" b="1" i="1" dirty="0"/>
              <a:t>:</a:t>
            </a:r>
          </a:p>
          <a:p>
            <a:r>
              <a:rPr lang="ru-RU" sz="2400" b="1" i="1" dirty="0"/>
              <a:t>а) анализ на причините за </a:t>
            </a:r>
            <a:r>
              <a:rPr lang="ru-RU" sz="2400" b="1" i="1" dirty="0" err="1"/>
              <a:t>обучителните</a:t>
            </a:r>
            <a:r>
              <a:rPr lang="ru-RU" sz="2400" b="1" i="1" dirty="0"/>
              <a:t> трудности на ученика;</a:t>
            </a:r>
          </a:p>
          <a:p>
            <a:r>
              <a:rPr lang="ru-RU" sz="2400" b="1" i="1" dirty="0"/>
              <a:t>б) становище и анкета от родителя/</a:t>
            </a:r>
            <a:r>
              <a:rPr lang="ru-RU" sz="2400" b="1" i="1" dirty="0" err="1"/>
              <a:t>настойника</a:t>
            </a:r>
            <a:r>
              <a:rPr lang="ru-RU" sz="2400" b="1" i="1" dirty="0"/>
              <a:t>;</a:t>
            </a:r>
          </a:p>
          <a:p>
            <a:r>
              <a:rPr lang="ru-RU" sz="2400" b="1" i="1" dirty="0"/>
              <a:t>в) </a:t>
            </a:r>
            <a:r>
              <a:rPr lang="ru-RU" sz="2400" b="1" i="1" dirty="0" err="1"/>
              <a:t>форми</a:t>
            </a:r>
            <a:r>
              <a:rPr lang="ru-RU" sz="2400" b="1" i="1" dirty="0"/>
              <a:t> на взаимодействие и </a:t>
            </a:r>
            <a:r>
              <a:rPr lang="ru-RU" sz="2400" b="1" i="1" dirty="0" err="1"/>
              <a:t>сътрудничество</a:t>
            </a:r>
            <a:r>
              <a:rPr lang="ru-RU" sz="2400" b="1" i="1" dirty="0"/>
              <a:t> между учителя и родителя/</a:t>
            </a:r>
            <a:r>
              <a:rPr lang="ru-RU" sz="2400" b="1" i="1" dirty="0" err="1"/>
              <a:t>настойника</a:t>
            </a:r>
            <a:r>
              <a:rPr lang="ru-RU" sz="2400" b="1" i="1" dirty="0"/>
              <a:t>;</a:t>
            </a:r>
          </a:p>
          <a:p>
            <a:endParaRPr lang="ru-RU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38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564" y="1085088"/>
            <a:ext cx="9657339" cy="555123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ИЗВЪНКЛАСНИ ДЕЙНОСТИ ЗА ПРЕОДОЛЯВАНЕ НА ОБУЧИТЕЛНИТЕ ЗАТРУДНЕНИЯ</a:t>
            </a:r>
          </a:p>
          <a:p>
            <a:endParaRPr lang="ru-RU" sz="2400" b="1" dirty="0"/>
          </a:p>
          <a:p>
            <a:r>
              <a:rPr lang="ru-RU" sz="2400" b="1" dirty="0"/>
              <a:t>г) </a:t>
            </a:r>
            <a:r>
              <a:rPr lang="ru-RU" sz="2400" b="1" i="1" dirty="0" err="1"/>
              <a:t>разпределение</a:t>
            </a:r>
            <a:r>
              <a:rPr lang="ru-RU" sz="2400" b="1" i="1" dirty="0"/>
              <a:t> на </a:t>
            </a:r>
            <a:r>
              <a:rPr lang="ru-RU" sz="2400" b="1" i="1" dirty="0" err="1"/>
              <a:t>съдържанието</a:t>
            </a:r>
            <a:r>
              <a:rPr lang="ru-RU" sz="2400" b="1" i="1" dirty="0"/>
              <a:t> по </a:t>
            </a:r>
            <a:r>
              <a:rPr lang="ru-RU" sz="2400" b="1" i="1" dirty="0" err="1"/>
              <a:t>глобални</a:t>
            </a:r>
            <a:r>
              <a:rPr lang="ru-RU" sz="2400" b="1" i="1" dirty="0"/>
              <a:t> теми</a:t>
            </a:r>
            <a:r>
              <a:rPr lang="ru-RU" sz="2400" b="1" dirty="0"/>
              <a:t>.</a:t>
            </a:r>
          </a:p>
          <a:p>
            <a:endParaRPr lang="ru-RU" sz="2400" b="1" dirty="0"/>
          </a:p>
          <a:p>
            <a:r>
              <a:rPr lang="ru-RU" sz="2400" b="1" dirty="0"/>
              <a:t>(2) </a:t>
            </a:r>
            <a:r>
              <a:rPr lang="ru-RU" sz="2400" b="1" dirty="0" err="1"/>
              <a:t>Индивидуалната</a:t>
            </a:r>
            <a:r>
              <a:rPr lang="ru-RU" sz="2400" b="1" dirty="0"/>
              <a:t> </a:t>
            </a:r>
            <a:r>
              <a:rPr lang="ru-RU" sz="2400" b="1" dirty="0" err="1"/>
              <a:t>образователна</a:t>
            </a:r>
            <a:r>
              <a:rPr lang="ru-RU" sz="2400" b="1" dirty="0"/>
              <a:t> карта и </a:t>
            </a:r>
            <a:r>
              <a:rPr lang="ru-RU" sz="2400" b="1" dirty="0" err="1"/>
              <a:t>използваните</a:t>
            </a:r>
            <a:r>
              <a:rPr lang="ru-RU" sz="2400" b="1" dirty="0"/>
              <a:t> </a:t>
            </a:r>
            <a:r>
              <a:rPr lang="ru-RU" sz="2400" b="1" dirty="0" err="1"/>
              <a:t>обучителни</a:t>
            </a:r>
            <a:r>
              <a:rPr lang="ru-RU" sz="2400" b="1" dirty="0"/>
              <a:t> </a:t>
            </a:r>
            <a:r>
              <a:rPr lang="ru-RU" sz="2400" b="1" dirty="0" err="1"/>
              <a:t>материали</a:t>
            </a:r>
            <a:r>
              <a:rPr lang="ru-RU" sz="2400" b="1" dirty="0"/>
              <a:t> се </a:t>
            </a:r>
            <a:r>
              <a:rPr lang="ru-RU" sz="2400" b="1" dirty="0" err="1"/>
              <a:t>съхраняват</a:t>
            </a:r>
            <a:r>
              <a:rPr lang="ru-RU" sz="2400" b="1" dirty="0"/>
              <a:t> в </a:t>
            </a:r>
            <a:r>
              <a:rPr lang="ru-RU" sz="2400" b="1" dirty="0" err="1"/>
              <a:t>портфолиото</a:t>
            </a:r>
            <a:r>
              <a:rPr lang="ru-RU" sz="2400" b="1" dirty="0"/>
              <a:t> на ученика. В </a:t>
            </a:r>
            <a:r>
              <a:rPr lang="ru-RU" sz="2400" b="1" dirty="0" err="1"/>
              <a:t>портфолиото</a:t>
            </a:r>
            <a:r>
              <a:rPr lang="ru-RU" sz="2400" b="1" dirty="0"/>
              <a:t> се </a:t>
            </a:r>
            <a:r>
              <a:rPr lang="ru-RU" sz="2400" b="1" dirty="0" err="1"/>
              <a:t>съхранява</a:t>
            </a:r>
            <a:r>
              <a:rPr lang="ru-RU" sz="2400" b="1" dirty="0"/>
              <a:t> и </a:t>
            </a:r>
            <a:r>
              <a:rPr lang="ru-RU" sz="2400" b="1" dirty="0" err="1"/>
              <a:t>заявлението</a:t>
            </a:r>
            <a:r>
              <a:rPr lang="ru-RU" sz="2400" b="1" dirty="0"/>
              <a:t> с декларация за </a:t>
            </a:r>
            <a:r>
              <a:rPr lang="ru-RU" sz="2400" b="1" dirty="0" err="1"/>
              <a:t>информирано</a:t>
            </a:r>
            <a:r>
              <a:rPr lang="ru-RU" sz="2400" b="1" dirty="0"/>
              <a:t> </a:t>
            </a:r>
            <a:r>
              <a:rPr lang="ru-RU" sz="2400" b="1" dirty="0" err="1"/>
              <a:t>съгласие</a:t>
            </a:r>
            <a:r>
              <a:rPr lang="ru-RU" sz="2400" b="1" dirty="0"/>
              <a:t> за участие в </a:t>
            </a:r>
            <a:r>
              <a:rPr lang="ru-RU" sz="2400" b="1" dirty="0" err="1"/>
              <a:t>извънкласни</a:t>
            </a:r>
            <a:r>
              <a:rPr lang="ru-RU" sz="2400" b="1" dirty="0"/>
              <a:t> </a:t>
            </a:r>
            <a:r>
              <a:rPr lang="ru-RU" sz="2400" b="1" dirty="0" err="1"/>
              <a:t>дейности</a:t>
            </a:r>
            <a:r>
              <a:rPr lang="ru-RU" sz="2400" b="1" dirty="0"/>
              <a:t>. </a:t>
            </a:r>
          </a:p>
          <a:p>
            <a:endParaRPr lang="ru-RU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9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564" y="1085088"/>
            <a:ext cx="9657339" cy="555123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ИЗВЪНКЛАСНИ ДЕЙНОСТИ ЗА ПРЕОДОЛЯВАНЕ НА ОБУЧИТЕЛНИТЕ ЗАТРУДНЕНИЯ</a:t>
            </a:r>
          </a:p>
          <a:p>
            <a:endParaRPr lang="ru-RU" sz="2400" b="1" dirty="0"/>
          </a:p>
          <a:p>
            <a:r>
              <a:rPr lang="ru-RU" sz="2400" b="1" dirty="0"/>
              <a:t>Чл. 63. (1) </a:t>
            </a:r>
            <a:r>
              <a:rPr lang="ru-RU" sz="2400" b="1" dirty="0" err="1"/>
              <a:t>Всеки</a:t>
            </a:r>
            <a:r>
              <a:rPr lang="ru-RU" sz="2400" b="1" dirty="0"/>
              <a:t> </a:t>
            </a:r>
            <a:r>
              <a:rPr lang="ru-RU" sz="2400" b="1" dirty="0" err="1"/>
              <a:t>ръководител</a:t>
            </a:r>
            <a:r>
              <a:rPr lang="ru-RU" sz="2400" b="1" dirty="0"/>
              <a:t> на </a:t>
            </a:r>
            <a:r>
              <a:rPr lang="ru-RU" sz="2400" b="1" dirty="0" err="1"/>
              <a:t>група</a:t>
            </a:r>
            <a:r>
              <a:rPr lang="ru-RU" sz="2400" b="1" dirty="0"/>
              <a:t> </a:t>
            </a:r>
            <a:r>
              <a:rPr lang="ru-RU" sz="2400" b="1" dirty="0" err="1"/>
              <a:t>разработва</a:t>
            </a:r>
            <a:r>
              <a:rPr lang="ru-RU" sz="2400" b="1" dirty="0"/>
              <a:t> </a:t>
            </a:r>
            <a:r>
              <a:rPr lang="ru-RU" sz="2400" b="1" dirty="0" err="1"/>
              <a:t>Тематичната</a:t>
            </a:r>
            <a:r>
              <a:rPr lang="ru-RU" sz="2400" b="1" dirty="0"/>
              <a:t> </a:t>
            </a:r>
            <a:r>
              <a:rPr lang="ru-RU" sz="2400" b="1" dirty="0" err="1"/>
              <a:t>програма</a:t>
            </a:r>
            <a:r>
              <a:rPr lang="ru-RU" sz="2400" b="1" dirty="0"/>
              <a:t> за </a:t>
            </a:r>
            <a:r>
              <a:rPr lang="ru-RU" sz="2400" b="1" dirty="0" err="1"/>
              <a:t>групата</a:t>
            </a:r>
            <a:r>
              <a:rPr lang="ru-RU" sz="2400" b="1" dirty="0"/>
              <a:t> по </a:t>
            </a:r>
            <a:r>
              <a:rPr lang="ru-RU" sz="2400" b="1" dirty="0" err="1"/>
              <a:t>съответния</a:t>
            </a:r>
            <a:r>
              <a:rPr lang="ru-RU" sz="2400" b="1" dirty="0"/>
              <a:t> </a:t>
            </a:r>
            <a:r>
              <a:rPr lang="ru-RU" sz="2400" b="1" dirty="0" err="1"/>
              <a:t>учебен</a:t>
            </a:r>
            <a:r>
              <a:rPr lang="ru-RU" sz="2400" b="1" dirty="0"/>
              <a:t> предмет, </a:t>
            </a:r>
            <a:r>
              <a:rPr lang="ru-RU" sz="2400" b="1" dirty="0" err="1"/>
              <a:t>която</a:t>
            </a:r>
            <a:r>
              <a:rPr lang="ru-RU" sz="2400" b="1" dirty="0"/>
              <a:t> </a:t>
            </a:r>
            <a:r>
              <a:rPr lang="ru-RU" sz="2400" b="1" dirty="0" err="1"/>
              <a:t>съдържа</a:t>
            </a:r>
            <a:r>
              <a:rPr lang="ru-RU" sz="2400" b="1" dirty="0"/>
              <a:t>: </a:t>
            </a:r>
            <a:r>
              <a:rPr lang="ru-RU" sz="2400" b="1" i="1" dirty="0"/>
              <a:t>цели, </a:t>
            </a:r>
            <a:r>
              <a:rPr lang="ru-RU" sz="2400" b="1" i="1" dirty="0" err="1"/>
              <a:t>очаквани</a:t>
            </a:r>
            <a:r>
              <a:rPr lang="ru-RU" sz="2400" b="1" i="1" dirty="0"/>
              <a:t> </a:t>
            </a:r>
            <a:r>
              <a:rPr lang="ru-RU" sz="2400" b="1" i="1" dirty="0" err="1"/>
              <a:t>резултати</a:t>
            </a:r>
            <a:r>
              <a:rPr lang="ru-RU" sz="2400" b="1" i="1" dirty="0"/>
              <a:t>, </a:t>
            </a:r>
            <a:r>
              <a:rPr lang="ru-RU" sz="2400" b="1" i="1" dirty="0" err="1"/>
              <a:t>глобални</a:t>
            </a:r>
            <a:r>
              <a:rPr lang="ru-RU" sz="2400" b="1" i="1" dirty="0"/>
              <a:t> теми, </a:t>
            </a:r>
            <a:r>
              <a:rPr lang="ru-RU" sz="2400" b="1" i="1" dirty="0" err="1"/>
              <a:t>годишен</a:t>
            </a:r>
            <a:r>
              <a:rPr lang="ru-RU" sz="2400" b="1" i="1" dirty="0"/>
              <a:t> </a:t>
            </a:r>
            <a:r>
              <a:rPr lang="ru-RU" sz="2400" b="1" i="1" dirty="0" err="1"/>
              <a:t>брой</a:t>
            </a:r>
            <a:r>
              <a:rPr lang="ru-RU" sz="2400" b="1" i="1" dirty="0"/>
              <a:t> </a:t>
            </a:r>
            <a:r>
              <a:rPr lang="ru-RU" sz="2400" b="1" i="1" dirty="0" err="1"/>
              <a:t>часове</a:t>
            </a:r>
            <a:r>
              <a:rPr lang="ru-RU" sz="2400" b="1" i="1" dirty="0"/>
              <a:t>, </a:t>
            </a:r>
            <a:r>
              <a:rPr lang="ru-RU" sz="2400" b="1" i="1" dirty="0" err="1"/>
              <a:t>времеви</a:t>
            </a:r>
            <a:r>
              <a:rPr lang="ru-RU" sz="2400" b="1" i="1" dirty="0"/>
              <a:t> график – дата, </a:t>
            </a:r>
            <a:r>
              <a:rPr lang="ru-RU" sz="2400" b="1" i="1" dirty="0" err="1"/>
              <a:t>място</a:t>
            </a:r>
            <a:r>
              <a:rPr lang="ru-RU" sz="2400" b="1" i="1" dirty="0"/>
              <a:t> на </a:t>
            </a:r>
            <a:r>
              <a:rPr lang="ru-RU" sz="2400" b="1" i="1" dirty="0" err="1"/>
              <a:t>провеждане</a:t>
            </a:r>
            <a:r>
              <a:rPr lang="ru-RU" sz="2400" b="1" i="1" dirty="0"/>
              <a:t>, </a:t>
            </a:r>
            <a:r>
              <a:rPr lang="ru-RU" sz="2400" b="1" i="1" dirty="0" err="1"/>
              <a:t>начален</a:t>
            </a:r>
            <a:r>
              <a:rPr lang="ru-RU" sz="2400" b="1" i="1" dirty="0"/>
              <a:t> час, </a:t>
            </a:r>
            <a:r>
              <a:rPr lang="ru-RU" sz="2400" b="1" i="1" dirty="0" err="1"/>
              <a:t>брой</a:t>
            </a:r>
            <a:r>
              <a:rPr lang="ru-RU" sz="2400" b="1" i="1" dirty="0"/>
              <a:t> </a:t>
            </a:r>
            <a:r>
              <a:rPr lang="ru-RU" sz="2400" b="1" i="1" dirty="0" err="1"/>
              <a:t>часове</a:t>
            </a:r>
            <a:r>
              <a:rPr lang="ru-RU" sz="2400" b="1" i="1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6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9564" y="1085088"/>
            <a:ext cx="9657339" cy="555123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ИЗВЪНКЛАСНИ ДЕЙНОСТИ ЗА ПРЕОДОЛЯВАНЕ НА ОБУЧИТЕЛНИТЕ ЗАТРУДНЕНИЯ</a:t>
            </a:r>
          </a:p>
          <a:p>
            <a:r>
              <a:rPr lang="ru-RU" sz="2400" b="1" dirty="0"/>
              <a:t>(3) </a:t>
            </a:r>
            <a:r>
              <a:rPr lang="ru-RU" sz="2400" b="1" dirty="0" err="1"/>
              <a:t>Тематична</a:t>
            </a:r>
            <a:r>
              <a:rPr lang="ru-RU" sz="2400" b="1" dirty="0"/>
              <a:t> </a:t>
            </a:r>
            <a:r>
              <a:rPr lang="ru-RU" sz="2400" b="1" dirty="0" err="1"/>
              <a:t>програма</a:t>
            </a:r>
            <a:r>
              <a:rPr lang="ru-RU" sz="2400" b="1" dirty="0"/>
              <a:t> </a:t>
            </a:r>
            <a:r>
              <a:rPr lang="ru-RU" sz="2400" b="1" dirty="0" err="1"/>
              <a:t>включва</a:t>
            </a:r>
            <a:r>
              <a:rPr lang="ru-RU" sz="2400" b="1" dirty="0"/>
              <a:t> от 70 до 80 часа за един </a:t>
            </a:r>
            <a:r>
              <a:rPr lang="ru-RU" sz="2400" b="1" dirty="0" err="1"/>
              <a:t>учебен</a:t>
            </a:r>
            <a:r>
              <a:rPr lang="ru-RU" sz="2400" b="1" dirty="0"/>
              <a:t> предмет за </a:t>
            </a:r>
            <a:r>
              <a:rPr lang="ru-RU" sz="2400" b="1" dirty="0" err="1"/>
              <a:t>учебната</a:t>
            </a:r>
            <a:r>
              <a:rPr lang="ru-RU" sz="2400" b="1" dirty="0"/>
              <a:t> година, от </a:t>
            </a:r>
            <a:r>
              <a:rPr lang="ru-RU" sz="2400" b="1" dirty="0" err="1"/>
              <a:t>които</a:t>
            </a:r>
            <a:r>
              <a:rPr lang="ru-RU" sz="2400" b="1" dirty="0"/>
              <a:t>:</a:t>
            </a:r>
          </a:p>
          <a:p>
            <a:r>
              <a:rPr lang="ru-RU" sz="2400" b="1" i="1" dirty="0"/>
              <a:t>- 4 часа за </a:t>
            </a:r>
            <a:r>
              <a:rPr lang="ru-RU" sz="2400" b="1" i="1" dirty="0" err="1"/>
              <a:t>екипна</a:t>
            </a:r>
            <a:r>
              <a:rPr lang="ru-RU" sz="2400" b="1" i="1" dirty="0"/>
              <a:t> работа между </a:t>
            </a:r>
            <a:r>
              <a:rPr lang="ru-RU" sz="2400" b="1" i="1" dirty="0" err="1"/>
              <a:t>ръководителите</a:t>
            </a:r>
            <a:r>
              <a:rPr lang="ru-RU" sz="2400" b="1" i="1" dirty="0"/>
              <a:t> на </a:t>
            </a:r>
            <a:r>
              <a:rPr lang="ru-RU" sz="2400" b="1" i="1" dirty="0" err="1"/>
              <a:t>групите</a:t>
            </a:r>
            <a:r>
              <a:rPr lang="ru-RU" sz="2400" b="1" i="1" dirty="0"/>
              <a:t> и </a:t>
            </a:r>
            <a:r>
              <a:rPr lang="ru-RU" sz="2400" b="1" i="1" dirty="0" err="1"/>
              <a:t>родителите</a:t>
            </a:r>
            <a:r>
              <a:rPr lang="ru-RU" sz="2400" b="1" i="1" dirty="0"/>
              <a:t>;</a:t>
            </a:r>
          </a:p>
          <a:p>
            <a:r>
              <a:rPr lang="ru-RU" sz="2400" b="1" i="1" dirty="0"/>
              <a:t>- 2 часа за </a:t>
            </a:r>
            <a:r>
              <a:rPr lang="ru-RU" sz="2400" b="1" i="1" dirty="0" err="1"/>
              <a:t>публични</a:t>
            </a:r>
            <a:r>
              <a:rPr lang="ru-RU" sz="2400" b="1" i="1" dirty="0"/>
              <a:t> </a:t>
            </a:r>
            <a:r>
              <a:rPr lang="ru-RU" sz="2400" b="1" i="1" dirty="0" err="1"/>
              <a:t>изяви</a:t>
            </a:r>
            <a:r>
              <a:rPr lang="ru-RU" sz="2400" b="1" i="1" dirty="0"/>
              <a:t> при </a:t>
            </a:r>
            <a:r>
              <a:rPr lang="ru-RU" sz="2400" b="1" i="1" dirty="0" err="1"/>
              <a:t>приключване</a:t>
            </a:r>
            <a:r>
              <a:rPr lang="ru-RU" sz="2400" b="1" i="1" dirty="0"/>
              <a:t> </a:t>
            </a:r>
            <a:r>
              <a:rPr lang="ru-RU" sz="2400" b="1" i="1" dirty="0" err="1"/>
              <a:t>дейността</a:t>
            </a:r>
            <a:r>
              <a:rPr lang="ru-RU" sz="2400" b="1" i="1" dirty="0"/>
              <a:t> на </a:t>
            </a:r>
            <a:r>
              <a:rPr lang="ru-RU" sz="2400" b="1" i="1" dirty="0" err="1"/>
              <a:t>групата</a:t>
            </a:r>
            <a:r>
              <a:rPr lang="ru-RU" sz="2400" b="1" i="1" dirty="0"/>
              <a:t>. </a:t>
            </a:r>
          </a:p>
          <a:p>
            <a:r>
              <a:rPr lang="ru-RU" sz="2400" b="1" dirty="0"/>
              <a:t>Чл. 64. В </a:t>
            </a:r>
            <a:r>
              <a:rPr lang="ru-RU" sz="2400" b="1" dirty="0" err="1"/>
              <a:t>планирането</a:t>
            </a:r>
            <a:r>
              <a:rPr lang="ru-RU" sz="2400" b="1" dirty="0"/>
              <a:t>, </a:t>
            </a:r>
            <a:r>
              <a:rPr lang="ru-RU" sz="2400" b="1" dirty="0" err="1"/>
              <a:t>организирането</a:t>
            </a:r>
            <a:r>
              <a:rPr lang="ru-RU" sz="2400" b="1" dirty="0"/>
              <a:t> и </a:t>
            </a:r>
            <a:r>
              <a:rPr lang="ru-RU" sz="2400" b="1" dirty="0" err="1"/>
              <a:t>провеждането</a:t>
            </a:r>
            <a:r>
              <a:rPr lang="ru-RU" sz="2400" b="1" dirty="0"/>
              <a:t> на </a:t>
            </a:r>
            <a:r>
              <a:rPr lang="ru-RU" sz="2400" b="1" dirty="0" err="1"/>
              <a:t>извънкласните</a:t>
            </a:r>
            <a:r>
              <a:rPr lang="ru-RU" sz="2400" b="1" dirty="0"/>
              <a:t> </a:t>
            </a:r>
            <a:r>
              <a:rPr lang="ru-RU" sz="2400" b="1" dirty="0" err="1"/>
              <a:t>дейности</a:t>
            </a:r>
            <a:r>
              <a:rPr lang="ru-RU" sz="2400" b="1" dirty="0"/>
              <a:t> за </a:t>
            </a:r>
            <a:r>
              <a:rPr lang="ru-RU" sz="2400" b="1" dirty="0" err="1"/>
              <a:t>преодоляване</a:t>
            </a:r>
            <a:r>
              <a:rPr lang="ru-RU" sz="2400" b="1" dirty="0"/>
              <a:t> на </a:t>
            </a:r>
            <a:r>
              <a:rPr lang="ru-RU" sz="2400" b="1" dirty="0" err="1"/>
              <a:t>обучителните</a:t>
            </a:r>
            <a:r>
              <a:rPr lang="ru-RU" sz="2400" b="1" dirty="0"/>
              <a:t> затруднения се </a:t>
            </a:r>
            <a:r>
              <a:rPr lang="ru-RU" sz="2400" b="1" dirty="0" err="1"/>
              <a:t>включват</a:t>
            </a:r>
            <a:r>
              <a:rPr lang="ru-RU" sz="2400" b="1" dirty="0"/>
              <a:t> и </a:t>
            </a:r>
            <a:r>
              <a:rPr lang="ru-RU" sz="2400" b="1" i="1" dirty="0"/>
              <a:t>представители на </a:t>
            </a:r>
            <a:r>
              <a:rPr lang="ru-RU" sz="2400" b="1" i="1" dirty="0" err="1"/>
              <a:t>родителите</a:t>
            </a:r>
            <a:r>
              <a:rPr lang="ru-RU" sz="2400" b="1" dirty="0"/>
              <a:t>.</a:t>
            </a:r>
          </a:p>
          <a:p>
            <a:endParaRPr lang="ru-RU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608" y="167640"/>
            <a:ext cx="2478024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997" y="356616"/>
            <a:ext cx="557784" cy="4480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61432" y="356616"/>
            <a:ext cx="2179320" cy="568670"/>
          </a:xfrm>
          <a:prstGeom prst="rect">
            <a:avLst/>
          </a:prstGeom>
          <a:solidFill>
            <a:srgbClr val="F0FBD9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272"/>
              </a:lnSpc>
            </a:pPr>
            <a:r>
              <a:rPr lang="bg-BG" sz="1400" b="1" spc="100" dirty="0">
                <a:solidFill>
                  <a:srgbClr val="142C3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Министерство на образованието и науката</a:t>
            </a:r>
            <a:endParaRPr lang="bg" sz="1400" b="1" dirty="0">
              <a:solidFill>
                <a:srgbClr val="142C3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67640"/>
            <a:ext cx="2590800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63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</TotalTime>
  <Words>846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Verdana</vt:lpstr>
      <vt:lpstr>Wingdings 3</vt:lpstr>
      <vt:lpstr>Wisp</vt:lpstr>
      <vt:lpstr>Проект BG05M2OP001-2.004-0004 "Развитие на способностите на учениците и повишаване на мотивацията им за учене чрез дейности, развиващи специфични знания, умения и компетентности (Твоят час)" – фаза 1, финансиран от Оперативна програма "Наука и образование за интелигентен растеж", съфинансирана от Европейския съюз чрез Европейските структурни и инвестиционни фондове.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BG05M2OP001-2.004-0004 "Развитие на способностите на учениците и повишаване на мотивацията им за учене чрез дейности, развиващи специфични знания, умения и компетентности (Твоят час)" – фаза 1, финансиран от Оперативна програма "Наука и образование за интелигентен растеж", съфинансирана от Европейския съюз чрез Европейските структурни и инвестиционни фондове.</dc:title>
  <dc:creator>Vasil Kalugerov</dc:creator>
  <cp:lastModifiedBy>Vasil Kalugerov</cp:lastModifiedBy>
  <cp:revision>14</cp:revision>
  <dcterms:created xsi:type="dcterms:W3CDTF">2016-10-10T14:39:05Z</dcterms:created>
  <dcterms:modified xsi:type="dcterms:W3CDTF">2016-10-17T12:28:41Z</dcterms:modified>
</cp:coreProperties>
</file>